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6" r:id="rId2"/>
    <p:sldId id="257" r:id="rId3"/>
    <p:sldId id="258" r:id="rId4"/>
    <p:sldId id="259" r:id="rId5"/>
    <p:sldId id="260" r:id="rId6"/>
    <p:sldId id="282" r:id="rId7"/>
    <p:sldId id="283" r:id="rId8"/>
    <p:sldId id="262" r:id="rId9"/>
    <p:sldId id="263" r:id="rId10"/>
    <p:sldId id="264" r:id="rId11"/>
    <p:sldId id="265" r:id="rId12"/>
    <p:sldId id="266" r:id="rId13"/>
    <p:sldId id="267" r:id="rId14"/>
    <p:sldId id="268" r:id="rId15"/>
    <p:sldId id="269" r:id="rId16"/>
    <p:sldId id="284" r:id="rId17"/>
    <p:sldId id="279" r:id="rId18"/>
    <p:sldId id="270" r:id="rId19"/>
    <p:sldId id="271" r:id="rId20"/>
    <p:sldId id="272" r:id="rId21"/>
    <p:sldId id="285" r:id="rId22"/>
    <p:sldId id="273" r:id="rId23"/>
    <p:sldId id="286" r:id="rId24"/>
    <p:sldId id="274" r:id="rId25"/>
    <p:sldId id="287" r:id="rId26"/>
    <p:sldId id="275" r:id="rId27"/>
    <p:sldId id="288" r:id="rId28"/>
    <p:sldId id="276" r:id="rId29"/>
    <p:sldId id="28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62" autoAdjust="0"/>
    <p:restoredTop sz="86333" autoAdjust="0"/>
  </p:normalViewPr>
  <p:slideViewPr>
    <p:cSldViewPr>
      <p:cViewPr varScale="1">
        <p:scale>
          <a:sx n="128" d="100"/>
          <a:sy n="128" d="100"/>
        </p:scale>
        <p:origin x="768" y="176"/>
      </p:cViewPr>
      <p:guideLst>
        <p:guide orient="horz" pos="2160"/>
        <p:guide pos="2880"/>
      </p:guideLst>
    </p:cSldViewPr>
  </p:slideViewPr>
  <p:outlineViewPr>
    <p:cViewPr>
      <p:scale>
        <a:sx n="33" d="100"/>
        <a:sy n="33" d="100"/>
      </p:scale>
      <p:origin x="0" y="17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E7676D-E76F-7B49-820C-8194869DAD33}" type="datetimeFigureOut">
              <a:rPr lang="en-US" smtClean="0"/>
              <a:pPr/>
              <a:t>12/4/17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C07BE8-5193-3247-B3DF-AC2E6DAC1219}" type="slidenum">
              <a:rPr lang="en-US" smtClean="0"/>
              <a:pPr/>
              <a:t>‹#›</a:t>
            </a:fld>
            <a:endParaRPr lang="en-US"/>
          </a:p>
        </p:txBody>
      </p:sp>
    </p:spTree>
    <p:extLst>
      <p:ext uri="{BB962C8B-B14F-4D97-AF65-F5344CB8AC3E}">
        <p14:creationId xmlns:p14="http://schemas.microsoft.com/office/powerpoint/2010/main" val="497160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C07BE8-5193-3247-B3DF-AC2E6DAC1219}" type="slidenum">
              <a:rPr lang="en-US" smtClean="0"/>
              <a:pPr/>
              <a:t>26</a:t>
            </a:fld>
            <a:endParaRPr lang="en-US"/>
          </a:p>
        </p:txBody>
      </p:sp>
    </p:spTree>
    <p:extLst>
      <p:ext uri="{BB962C8B-B14F-4D97-AF65-F5344CB8AC3E}">
        <p14:creationId xmlns:p14="http://schemas.microsoft.com/office/powerpoint/2010/main" val="2066212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05000"/>
            <a:ext cx="5541819" cy="2228851"/>
          </a:xfrm>
        </p:spPr>
        <p:txBody>
          <a:bodyPr anchor="t" anchorCtr="0"/>
          <a:lstStyle>
            <a:lvl1pPr algn="r">
              <a:defRPr>
                <a:solidFill>
                  <a:srgbClr val="0070C0"/>
                </a:solidFill>
                <a:latin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196937" y="4648200"/>
            <a:ext cx="3948545" cy="1828800"/>
          </a:xfrm>
        </p:spPr>
        <p:txBody>
          <a:bodyPr anchor="t" anchorCtr="0"/>
          <a:lstStyle>
            <a:lvl1pPr marL="0" indent="0" algn="r">
              <a:buNone/>
              <a:defRPr b="0">
                <a:solidFill>
                  <a:srgbClr val="00B050"/>
                </a:solidFill>
                <a:latin typeface="Calibri Light"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cxnSp>
        <p:nvCxnSpPr>
          <p:cNvPr id="28" name="Straight Connector 27"/>
          <p:cNvCxnSpPr/>
          <p:nvPr userDrawn="1"/>
        </p:nvCxnSpPr>
        <p:spPr>
          <a:xfrm>
            <a:off x="1527464" y="4191000"/>
            <a:ext cx="5611091" cy="0"/>
          </a:xfrm>
          <a:prstGeom prst="line">
            <a:avLst/>
          </a:prstGeom>
          <a:ln w="60325" cap="rnd">
            <a:solidFill>
              <a:srgbClr val="00B050"/>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7086600" cy="1143000"/>
          </a:xfr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rot="16200000">
            <a:off x="2171701" y="647701"/>
            <a:ext cx="3657599" cy="7086599"/>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6200000">
            <a:off x="3619503" y="-2171701"/>
            <a:ext cx="761999" cy="693420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rot="16200000">
            <a:off x="1832771" y="384967"/>
            <a:ext cx="4343402" cy="69262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086600" cy="1046781"/>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981200"/>
            <a:ext cx="7086600" cy="3886200"/>
          </a:xfrm>
        </p:spPr>
        <p:txBody>
          <a:bodyPr/>
          <a:lstStyle>
            <a:lvl1pPr>
              <a:defRPr>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6669087"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666908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5400"/>
            <a:ext cx="3124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3810000" y="1295400"/>
            <a:ext cx="3429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32766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3276600"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3962401" y="1535113"/>
            <a:ext cx="3505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3962401" y="2174875"/>
            <a:ext cx="3505199" cy="37687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371600"/>
            <a:ext cx="2743200"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352800" y="1371600"/>
            <a:ext cx="3962400" cy="47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2743201"/>
            <a:ext cx="2743200" cy="3200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71599"/>
            <a:ext cx="5486400" cy="33559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66800"/>
            <a:ext cx="7086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09800"/>
            <a:ext cx="7010400" cy="3581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Oval 7"/>
          <p:cNvSpPr/>
          <p:nvPr/>
        </p:nvSpPr>
        <p:spPr>
          <a:xfrm>
            <a:off x="7391400" y="533400"/>
            <a:ext cx="914400" cy="914400"/>
          </a:xfrm>
          <a:prstGeom prst="ellipse">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04800" y="268069"/>
            <a:ext cx="6934200" cy="646331"/>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0" baseline="0" dirty="0" smtClean="0">
                <a:solidFill>
                  <a:srgbClr val="00B050"/>
                </a:solidFill>
                <a:latin typeface="Calibri Light" pitchFamily="34" charset="0"/>
              </a:rPr>
              <a:t>THE AUTHORITY IN PLUMBING SYSTEM DESIGN AND ENGINEERING </a:t>
            </a:r>
            <a:endParaRPr lang="en-US" sz="1800" i="0" dirty="0" smtClean="0">
              <a:solidFill>
                <a:srgbClr val="00B050"/>
              </a:solidFill>
              <a:latin typeface="Calibri Light" pitchFamily="34" charset="0"/>
            </a:endParaRPr>
          </a:p>
          <a:p>
            <a:endParaRPr lang="en-US" dirty="0"/>
          </a:p>
        </p:txBody>
      </p:sp>
      <p:pic>
        <p:nvPicPr>
          <p:cNvPr id="4" name="Picture 3"/>
          <p:cNvPicPr>
            <a:picLocks noChangeAspect="1"/>
          </p:cNvPicPr>
          <p:nvPr userDrawn="1"/>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7200" y="6019800"/>
            <a:ext cx="1641663" cy="644827"/>
          </a:xfrm>
          <a:prstGeom prst="rect">
            <a:avLst/>
          </a:prstGeom>
        </p:spPr>
      </p:pic>
      <p:pic>
        <p:nvPicPr>
          <p:cNvPr id="7" name="Picture 6"/>
          <p:cNvPicPr>
            <a:picLocks noChangeAspect="1"/>
          </p:cNvPicPr>
          <p:nvPr userDrawn="1"/>
        </p:nvPicPr>
        <p:blipFill>
          <a:blip r:embed="rId14" cstate="print"/>
          <a:stretch>
            <a:fillRect/>
          </a:stretch>
        </p:blipFill>
        <p:spPr>
          <a:xfrm>
            <a:off x="6915150" y="-457200"/>
            <a:ext cx="2305050" cy="7748892"/>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00B050"/>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70C0"/>
          </a:solidFill>
          <a:latin typeface="Calibri Light"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70C0"/>
          </a:solidFill>
          <a:latin typeface="Calibri Light"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70C0"/>
          </a:solidFill>
          <a:latin typeface="Calibri Light"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Calibri Light"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70C0"/>
          </a:solidFill>
          <a:latin typeface="Calibri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438401"/>
            <a:ext cx="5541819" cy="1600200"/>
          </a:xfrm>
        </p:spPr>
        <p:txBody>
          <a:bodyPr/>
          <a:lstStyle/>
          <a:p>
            <a:r>
              <a:rPr kumimoji="1" lang="en-US" altLang="ja-JP" dirty="0" smtClean="0"/>
              <a:t>American Society of Plumbing Engineers</a:t>
            </a:r>
            <a:endParaRPr kumimoji="1" lang="ja-JP" altLang="en-US" dirty="0"/>
          </a:p>
        </p:txBody>
      </p:sp>
      <p:sp>
        <p:nvSpPr>
          <p:cNvPr id="3" name="Subtitle 2"/>
          <p:cNvSpPr>
            <a:spLocks noGrp="1"/>
          </p:cNvSpPr>
          <p:nvPr>
            <p:ph type="subTitle" idx="1"/>
          </p:nvPr>
        </p:nvSpPr>
        <p:spPr>
          <a:xfrm>
            <a:off x="1981200" y="4419600"/>
            <a:ext cx="5167745" cy="685800"/>
          </a:xfrm>
        </p:spPr>
        <p:txBody>
          <a:bodyPr>
            <a:normAutofit fontScale="70000" lnSpcReduction="20000"/>
          </a:bodyPr>
          <a:lstStyle/>
          <a:p>
            <a:r>
              <a:rPr kumimoji="1" lang="en-US" altLang="ja-JP" dirty="0" smtClean="0"/>
              <a:t>Professional Engineer </a:t>
            </a:r>
            <a:r>
              <a:rPr kumimoji="1" lang="en-US" altLang="ja-JP" smtClean="0"/>
              <a:t>Working Group Q&amp;A</a:t>
            </a:r>
            <a:endParaRPr kumimoji="1" lang="ja-JP" altLang="en-US" dirty="0"/>
          </a:p>
        </p:txBody>
      </p:sp>
    </p:spTree>
    <p:extLst>
      <p:ext uri="{BB962C8B-B14F-4D97-AF65-F5344CB8AC3E}">
        <p14:creationId xmlns:p14="http://schemas.microsoft.com/office/powerpoint/2010/main" val="2548807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086600" cy="1046781"/>
          </a:xfrm>
        </p:spPr>
        <p:txBody>
          <a:bodyPr>
            <a:noAutofit/>
          </a:bodyPr>
          <a:lstStyle/>
          <a:p>
            <a:r>
              <a:rPr lang="en-US" sz="2400" b="1" dirty="0"/>
              <a:t>Was the establishment a specialty qualification certification, similar to </a:t>
            </a:r>
            <a:r>
              <a:rPr lang="en-US" sz="2400" b="1" dirty="0" smtClean="0"/>
              <a:t>ASHRAE’s </a:t>
            </a:r>
            <a:r>
              <a:rPr lang="en-US" sz="2400" b="1" dirty="0"/>
              <a:t>certifications for </a:t>
            </a:r>
            <a:r>
              <a:rPr lang="en-US" sz="2400" b="1" dirty="0" smtClean="0"/>
              <a:t>energy</a:t>
            </a:r>
            <a:r>
              <a:rPr lang="en-US" sz="2400" b="1" dirty="0"/>
              <a:t>, </a:t>
            </a:r>
            <a:r>
              <a:rPr lang="en-US" sz="2400" b="1" dirty="0" smtClean="0"/>
              <a:t>commissioning</a:t>
            </a:r>
            <a:r>
              <a:rPr lang="en-US" sz="2400" b="1" dirty="0"/>
              <a:t>, </a:t>
            </a:r>
            <a:r>
              <a:rPr lang="en-US" sz="2400" b="1" dirty="0" smtClean="0"/>
              <a:t>etc., or </a:t>
            </a:r>
            <a:r>
              <a:rPr lang="en-US" sz="2400" b="1" dirty="0"/>
              <a:t>a NICET program considered by the </a:t>
            </a:r>
            <a:r>
              <a:rPr lang="en-US" sz="2400" b="1" dirty="0" smtClean="0"/>
              <a:t>PEWG?</a:t>
            </a:r>
            <a:r>
              <a:rPr lang="en-US" sz="2400" b="1" dirty="0"/>
              <a:t> </a:t>
            </a:r>
            <a:endParaRPr lang="en-US" sz="2400" dirty="0"/>
          </a:p>
        </p:txBody>
      </p:sp>
      <p:sp>
        <p:nvSpPr>
          <p:cNvPr id="3" name="Content Placeholder 2"/>
          <p:cNvSpPr>
            <a:spLocks noGrp="1"/>
          </p:cNvSpPr>
          <p:nvPr>
            <p:ph idx="1"/>
          </p:nvPr>
        </p:nvSpPr>
        <p:spPr>
          <a:xfrm>
            <a:off x="457200" y="2743200"/>
            <a:ext cx="6858000" cy="2514600"/>
          </a:xfrm>
        </p:spPr>
        <p:txBody>
          <a:bodyPr>
            <a:noAutofit/>
          </a:bodyPr>
          <a:lstStyle/>
          <a:p>
            <a:r>
              <a:rPr lang="en-US" sz="1900" dirty="0" smtClean="0"/>
              <a:t>ASPE’s CPD and CPDT </a:t>
            </a:r>
            <a:r>
              <a:rPr lang="en-US" sz="1900" dirty="0"/>
              <a:t>certifications do give some measure of </a:t>
            </a:r>
            <a:r>
              <a:rPr lang="en-US" sz="1900" dirty="0" smtClean="0"/>
              <a:t/>
            </a:r>
            <a:br>
              <a:rPr lang="en-US" sz="1900" dirty="0" smtClean="0"/>
            </a:br>
            <a:r>
              <a:rPr lang="en-US" sz="1900" dirty="0" smtClean="0"/>
              <a:t>the </a:t>
            </a:r>
            <a:r>
              <a:rPr lang="en-US" sz="1900" dirty="0"/>
              <a:t>competency of a plumbing </a:t>
            </a:r>
            <a:r>
              <a:rPr lang="en-US" sz="1900" dirty="0" smtClean="0"/>
              <a:t>designer, but remember: these </a:t>
            </a:r>
            <a:r>
              <a:rPr lang="en-US" sz="1900" dirty="0"/>
              <a:t>are </a:t>
            </a:r>
            <a:r>
              <a:rPr lang="en-US" sz="1900" dirty="0" smtClean="0"/>
              <a:t>certifications and </a:t>
            </a:r>
            <a:r>
              <a:rPr lang="en-US" sz="1900" dirty="0"/>
              <a:t>not a </a:t>
            </a:r>
            <a:r>
              <a:rPr lang="en-US" sz="1900" dirty="0" smtClean="0"/>
              <a:t>license. </a:t>
            </a:r>
          </a:p>
          <a:p>
            <a:endParaRPr lang="en-US" sz="1900" dirty="0" smtClean="0"/>
          </a:p>
          <a:p>
            <a:r>
              <a:rPr lang="en-US" sz="1900" dirty="0" smtClean="0"/>
              <a:t>Based </a:t>
            </a:r>
            <a:r>
              <a:rPr lang="en-US" sz="1900" dirty="0"/>
              <a:t>solely </a:t>
            </a:r>
            <a:r>
              <a:rPr lang="en-US" sz="1900" dirty="0" smtClean="0"/>
              <a:t>on </a:t>
            </a:r>
            <a:r>
              <a:rPr lang="en-US" sz="1900" dirty="0"/>
              <a:t>the possession of </a:t>
            </a:r>
            <a:r>
              <a:rPr lang="en-US" sz="1900" dirty="0" smtClean="0"/>
              <a:t>these certifications</a:t>
            </a:r>
            <a:r>
              <a:rPr lang="en-US" sz="1900" dirty="0"/>
              <a:t>, </a:t>
            </a:r>
            <a:r>
              <a:rPr lang="en-US" sz="1900" dirty="0" smtClean="0"/>
              <a:t>CPD and CPDT </a:t>
            </a:r>
            <a:r>
              <a:rPr lang="en-US" sz="1900" dirty="0"/>
              <a:t>holders are not </a:t>
            </a:r>
            <a:r>
              <a:rPr lang="en-US" sz="1900" dirty="0" smtClean="0"/>
              <a:t>in </a:t>
            </a:r>
            <a:r>
              <a:rPr lang="en-US" sz="1900" dirty="0"/>
              <a:t>any way empowered to present themselves as </a:t>
            </a:r>
            <a:r>
              <a:rPr lang="en-US" sz="1900" dirty="0" smtClean="0"/>
              <a:t>engineers, are not permitted </a:t>
            </a:r>
            <a:r>
              <a:rPr lang="en-US" sz="1900" dirty="0"/>
              <a:t>to </a:t>
            </a:r>
            <a:r>
              <a:rPr lang="en-US" sz="1900" dirty="0" smtClean="0"/>
              <a:t>perform </a:t>
            </a:r>
            <a:r>
              <a:rPr lang="en-US" sz="1900" dirty="0"/>
              <a:t>any act or right as governed by the licensing laws, </a:t>
            </a:r>
            <a:r>
              <a:rPr lang="en-US" sz="1900" dirty="0" smtClean="0"/>
              <a:t>rules, </a:t>
            </a:r>
            <a:r>
              <a:rPr lang="en-US" sz="1900" dirty="0"/>
              <a:t>and regulations of any </a:t>
            </a:r>
            <a:r>
              <a:rPr lang="en-US" sz="1900" dirty="0" smtClean="0"/>
              <a:t>state </a:t>
            </a:r>
            <a:r>
              <a:rPr lang="en-US" sz="1900" dirty="0"/>
              <a:t>or </a:t>
            </a:r>
            <a:r>
              <a:rPr lang="en-US" sz="1900" dirty="0" smtClean="0"/>
              <a:t>province, and are not making </a:t>
            </a:r>
            <a:r>
              <a:rPr lang="en-US" sz="1900" dirty="0"/>
              <a:t>any professional commitment of legal and ethical conduct.  </a:t>
            </a:r>
            <a:endParaRPr kumimoji="1" lang="ja-JP" altLang="en-US" sz="1900" dirty="0"/>
          </a:p>
        </p:txBody>
      </p:sp>
    </p:spTree>
    <p:extLst>
      <p:ext uri="{BB962C8B-B14F-4D97-AF65-F5344CB8AC3E}">
        <p14:creationId xmlns:p14="http://schemas.microsoft.com/office/powerpoint/2010/main" val="852739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90800"/>
            <a:ext cx="7086600" cy="3581400"/>
          </a:xfrm>
        </p:spPr>
        <p:txBody>
          <a:bodyPr>
            <a:normAutofit/>
          </a:bodyPr>
          <a:lstStyle/>
          <a:p>
            <a:r>
              <a:rPr lang="en-US" sz="2000" dirty="0"/>
              <a:t>Registration would allow those engineers </a:t>
            </a:r>
            <a:r>
              <a:rPr lang="en-US" sz="2000" dirty="0" smtClean="0"/>
              <a:t>who have </a:t>
            </a:r>
            <a:r>
              <a:rPr lang="en-US" sz="2000" dirty="0"/>
              <a:t>obtained a qualifying degree from an ABET-accredited course of study and the requisite experience under the responsible charge of a Registered Engineer to ultimately sit for the Mechanical Engineering PP exam and take this exam under the option of </a:t>
            </a:r>
            <a:r>
              <a:rPr lang="en-US" sz="2000" dirty="0" smtClean="0"/>
              <a:t>plumbing.</a:t>
            </a:r>
            <a:r>
              <a:rPr lang="en-US" sz="2000" dirty="0"/>
              <a:t>  </a:t>
            </a:r>
            <a:endParaRPr kumimoji="1" lang="ja-JP" altLang="en-US" sz="2000" dirty="0"/>
          </a:p>
        </p:txBody>
      </p:sp>
      <p:sp>
        <p:nvSpPr>
          <p:cNvPr id="4" name="Title 1"/>
          <p:cNvSpPr>
            <a:spLocks noGrp="1"/>
          </p:cNvSpPr>
          <p:nvPr>
            <p:ph type="title"/>
          </p:nvPr>
        </p:nvSpPr>
        <p:spPr>
          <a:xfrm>
            <a:off x="457200" y="838200"/>
            <a:ext cx="7086600" cy="1046781"/>
          </a:xfrm>
        </p:spPr>
        <p:txBody>
          <a:bodyPr>
            <a:noAutofit/>
          </a:bodyPr>
          <a:lstStyle/>
          <a:p>
            <a:r>
              <a:rPr lang="en-US" sz="2400" b="1" dirty="0"/>
              <a:t>Was the establishment a specialty qualification certification, similar to </a:t>
            </a:r>
            <a:r>
              <a:rPr lang="en-US" sz="2400" b="1" dirty="0" smtClean="0"/>
              <a:t>ASHRAE’s </a:t>
            </a:r>
            <a:r>
              <a:rPr lang="en-US" sz="2400" b="1" dirty="0"/>
              <a:t>certifications for </a:t>
            </a:r>
            <a:r>
              <a:rPr lang="en-US" sz="2400" b="1" dirty="0" smtClean="0"/>
              <a:t>energy</a:t>
            </a:r>
            <a:r>
              <a:rPr lang="en-US" sz="2400" b="1" dirty="0"/>
              <a:t>, </a:t>
            </a:r>
            <a:r>
              <a:rPr lang="en-US" sz="2400" b="1" dirty="0" smtClean="0"/>
              <a:t>commissioning</a:t>
            </a:r>
            <a:r>
              <a:rPr lang="en-US" sz="2400" b="1" dirty="0"/>
              <a:t>, </a:t>
            </a:r>
            <a:r>
              <a:rPr lang="en-US" sz="2400" b="1" dirty="0" smtClean="0"/>
              <a:t>etc., or </a:t>
            </a:r>
            <a:r>
              <a:rPr lang="en-US" sz="2400" b="1" dirty="0"/>
              <a:t>a NICET program considered by the </a:t>
            </a:r>
            <a:r>
              <a:rPr lang="en-US" sz="2400" b="1" dirty="0" smtClean="0"/>
              <a:t>PEWG?</a:t>
            </a:r>
            <a:r>
              <a:rPr lang="en-US" sz="2400" b="1" dirty="0"/>
              <a:t> </a:t>
            </a:r>
            <a:endParaRPr lang="en-US" sz="2400" dirty="0">
              <a:solidFill>
                <a:srgbClr val="FF0000"/>
              </a:solidFill>
            </a:endParaRPr>
          </a:p>
        </p:txBody>
      </p:sp>
    </p:spTree>
    <p:extLst>
      <p:ext uri="{BB962C8B-B14F-4D97-AF65-F5344CB8AC3E}">
        <p14:creationId xmlns:p14="http://schemas.microsoft.com/office/powerpoint/2010/main" val="1836164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7086600" cy="3657600"/>
          </a:xfrm>
        </p:spPr>
        <p:txBody>
          <a:bodyPr>
            <a:normAutofit/>
          </a:bodyPr>
          <a:lstStyle/>
          <a:p>
            <a:r>
              <a:rPr lang="en-US" sz="2000" dirty="0"/>
              <a:t>By </a:t>
            </a:r>
            <a:r>
              <a:rPr lang="en-US" sz="2000" dirty="0" smtClean="0"/>
              <a:t>providing </a:t>
            </a:r>
            <a:r>
              <a:rPr lang="en-US" sz="2000" dirty="0"/>
              <a:t>a path to professional registration (which does not exist in our discipline), those </a:t>
            </a:r>
            <a:r>
              <a:rPr lang="en-US" sz="2000" dirty="0" smtClean="0"/>
              <a:t>who choose </a:t>
            </a:r>
            <a:r>
              <a:rPr lang="en-US" sz="2000" dirty="0"/>
              <a:t>to practice in our discipline will have a viable career path to </a:t>
            </a:r>
            <a:r>
              <a:rPr lang="en-US" sz="2000" dirty="0" smtClean="0"/>
              <a:t>licensure, </a:t>
            </a:r>
            <a:r>
              <a:rPr lang="en-US" sz="2000" dirty="0"/>
              <a:t>which can only make a career in </a:t>
            </a:r>
            <a:r>
              <a:rPr lang="en-US" sz="2000" dirty="0" smtClean="0"/>
              <a:t>plumbing </a:t>
            </a:r>
            <a:r>
              <a:rPr lang="en-US" sz="2000" dirty="0"/>
              <a:t>much more attractive (and as older practitioners within our discipline are retiring, the need for new blood is becoming more and more acute</a:t>
            </a:r>
            <a:r>
              <a:rPr lang="en-US" sz="2000" dirty="0" smtClean="0"/>
              <a:t>). </a:t>
            </a:r>
          </a:p>
          <a:p>
            <a:endParaRPr lang="en-US" sz="2000" dirty="0" smtClean="0"/>
          </a:p>
          <a:p>
            <a:r>
              <a:rPr lang="en-US" sz="2000" dirty="0" smtClean="0"/>
              <a:t>We also will </a:t>
            </a:r>
            <a:r>
              <a:rPr lang="en-US" sz="2000" dirty="0"/>
              <a:t>have a measurable level of competency established and, most importantly, the health, </a:t>
            </a:r>
            <a:r>
              <a:rPr lang="en-US" sz="2000" dirty="0" smtClean="0"/>
              <a:t>safety, </a:t>
            </a:r>
            <a:r>
              <a:rPr lang="en-US" sz="2000" dirty="0"/>
              <a:t>and welfare of the </a:t>
            </a:r>
            <a:r>
              <a:rPr lang="en-US" sz="2000" dirty="0" smtClean="0"/>
              <a:t>public at large will be addressed</a:t>
            </a:r>
            <a:r>
              <a:rPr lang="en-US" sz="2000" dirty="0"/>
              <a:t>. </a:t>
            </a:r>
            <a:endParaRPr kumimoji="1" lang="ja-JP" altLang="en-US" sz="2000" dirty="0"/>
          </a:p>
        </p:txBody>
      </p:sp>
      <p:sp>
        <p:nvSpPr>
          <p:cNvPr id="4" name="Title 1"/>
          <p:cNvSpPr>
            <a:spLocks noGrp="1"/>
          </p:cNvSpPr>
          <p:nvPr>
            <p:ph type="title"/>
          </p:nvPr>
        </p:nvSpPr>
        <p:spPr>
          <a:xfrm>
            <a:off x="457200" y="838200"/>
            <a:ext cx="7086600" cy="1046781"/>
          </a:xfrm>
        </p:spPr>
        <p:txBody>
          <a:bodyPr>
            <a:noAutofit/>
          </a:bodyPr>
          <a:lstStyle/>
          <a:p>
            <a:r>
              <a:rPr lang="en-US" sz="2400" b="1" dirty="0"/>
              <a:t>Was the establishment a specialty qualification certification, similar to </a:t>
            </a:r>
            <a:r>
              <a:rPr lang="en-US" sz="2400" b="1" dirty="0" smtClean="0"/>
              <a:t>ASHRAE’s </a:t>
            </a:r>
            <a:r>
              <a:rPr lang="en-US" sz="2400" b="1" dirty="0"/>
              <a:t>certifications for </a:t>
            </a:r>
            <a:r>
              <a:rPr lang="en-US" sz="2400" b="1" dirty="0" smtClean="0"/>
              <a:t>energy</a:t>
            </a:r>
            <a:r>
              <a:rPr lang="en-US" sz="2400" b="1" dirty="0"/>
              <a:t>, </a:t>
            </a:r>
            <a:r>
              <a:rPr lang="en-US" sz="2400" b="1" dirty="0" smtClean="0"/>
              <a:t>commissioning</a:t>
            </a:r>
            <a:r>
              <a:rPr lang="en-US" sz="2400" b="1" dirty="0"/>
              <a:t>, </a:t>
            </a:r>
            <a:r>
              <a:rPr lang="en-US" sz="2400" b="1" dirty="0" smtClean="0"/>
              <a:t>etc., or </a:t>
            </a:r>
            <a:r>
              <a:rPr lang="en-US" sz="2400" b="1" dirty="0"/>
              <a:t>a NICET program considered by the </a:t>
            </a:r>
            <a:r>
              <a:rPr lang="en-US" sz="2400" b="1" dirty="0" smtClean="0"/>
              <a:t>PEWG?</a:t>
            </a:r>
            <a:r>
              <a:rPr lang="en-US" sz="2400" b="1" dirty="0"/>
              <a:t> </a:t>
            </a:r>
            <a:endParaRPr lang="en-US" sz="2400" dirty="0">
              <a:solidFill>
                <a:srgbClr val="FF0000"/>
              </a:solidFill>
            </a:endParaRPr>
          </a:p>
        </p:txBody>
      </p:sp>
    </p:spTree>
    <p:extLst>
      <p:ext uri="{BB962C8B-B14F-4D97-AF65-F5344CB8AC3E}">
        <p14:creationId xmlns:p14="http://schemas.microsoft.com/office/powerpoint/2010/main" val="1081853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7086600" cy="1046781"/>
          </a:xfrm>
        </p:spPr>
        <p:txBody>
          <a:bodyPr>
            <a:noAutofit/>
          </a:bodyPr>
          <a:lstStyle/>
          <a:p>
            <a:r>
              <a:rPr lang="en-US" sz="2600" b="1" dirty="0"/>
              <a:t>Wasn’t the establishment of the </a:t>
            </a:r>
            <a:r>
              <a:rPr lang="en-US" sz="2600" b="1" dirty="0" smtClean="0"/>
              <a:t>CIPE, CPD, and CPDT </a:t>
            </a:r>
            <a:r>
              <a:rPr lang="en-US" sz="2600" b="1" dirty="0"/>
              <a:t>meant to serve as a step to </a:t>
            </a:r>
            <a:r>
              <a:rPr lang="en-US" sz="2600" b="1" dirty="0" smtClean="0"/>
              <a:t>professional </a:t>
            </a:r>
            <a:r>
              <a:rPr lang="en-US" sz="2600" b="1" dirty="0"/>
              <a:t>r</a:t>
            </a:r>
            <a:r>
              <a:rPr lang="en-US" sz="2600" b="1" dirty="0" smtClean="0"/>
              <a:t>egistration</a:t>
            </a:r>
            <a:r>
              <a:rPr lang="en-US" sz="2600" b="1" dirty="0"/>
              <a:t>?</a:t>
            </a:r>
            <a:endParaRPr lang="en-US" sz="2600" dirty="0"/>
          </a:p>
        </p:txBody>
      </p:sp>
      <p:sp>
        <p:nvSpPr>
          <p:cNvPr id="3" name="Content Placeholder 2"/>
          <p:cNvSpPr>
            <a:spLocks noGrp="1"/>
          </p:cNvSpPr>
          <p:nvPr>
            <p:ph idx="1"/>
          </p:nvPr>
        </p:nvSpPr>
        <p:spPr>
          <a:xfrm>
            <a:off x="457200" y="2514600"/>
            <a:ext cx="7086600" cy="3886200"/>
          </a:xfrm>
        </p:spPr>
        <p:txBody>
          <a:bodyPr>
            <a:normAutofit/>
          </a:bodyPr>
          <a:lstStyle/>
          <a:p>
            <a:r>
              <a:rPr lang="en-US" sz="1900" dirty="0"/>
              <a:t>Contrary to popular belief within the membership, the establishment of the (now-defunct) CIPE as well as the current </a:t>
            </a:r>
            <a:r>
              <a:rPr lang="en-US" sz="1900" dirty="0" smtClean="0"/>
              <a:t>CPD and CPDT </a:t>
            </a:r>
            <a:r>
              <a:rPr lang="en-US" sz="1900" dirty="0"/>
              <a:t>was never intended to serve as a </a:t>
            </a:r>
            <a:r>
              <a:rPr lang="en-US" sz="1900" dirty="0" smtClean="0"/>
              <a:t>shortcut </a:t>
            </a:r>
            <a:r>
              <a:rPr lang="en-US" sz="1900" dirty="0"/>
              <a:t>to </a:t>
            </a:r>
            <a:r>
              <a:rPr lang="en-US" sz="1900" dirty="0" smtClean="0"/>
              <a:t>professional </a:t>
            </a:r>
            <a:r>
              <a:rPr lang="en-US" sz="1900" dirty="0"/>
              <a:t>l</a:t>
            </a:r>
            <a:r>
              <a:rPr lang="en-US" sz="1900" dirty="0" smtClean="0"/>
              <a:t>icensure</a:t>
            </a:r>
            <a:r>
              <a:rPr lang="en-US" sz="1900" dirty="0"/>
              <a:t>. </a:t>
            </a:r>
            <a:endParaRPr lang="en-US" sz="1900" dirty="0" smtClean="0"/>
          </a:p>
          <a:p>
            <a:endParaRPr lang="en-US" sz="1900" dirty="0" smtClean="0"/>
          </a:p>
          <a:p>
            <a:r>
              <a:rPr lang="en-US" sz="1900" dirty="0" smtClean="0"/>
              <a:t>At </a:t>
            </a:r>
            <a:r>
              <a:rPr lang="en-US" sz="1900" dirty="0"/>
              <a:t>a minimum, candidates for licensure must obtain a BS degree from an ABET-accredited field of study, pass the NCEES Fundamentals of Engineering examination, obtain a minimum of four years of practical experience under the responsible charge of a Registered </a:t>
            </a:r>
            <a:r>
              <a:rPr lang="en-US" sz="1900" dirty="0" smtClean="0"/>
              <a:t>Engineer, </a:t>
            </a:r>
            <a:r>
              <a:rPr lang="en-US" sz="1900" dirty="0"/>
              <a:t>and pass the NCEES Principles and </a:t>
            </a:r>
            <a:r>
              <a:rPr lang="en-US" sz="1900" dirty="0" smtClean="0"/>
              <a:t>Practice </a:t>
            </a:r>
            <a:r>
              <a:rPr lang="en-US" sz="1900" dirty="0"/>
              <a:t>examination. </a:t>
            </a:r>
            <a:endParaRPr kumimoji="1" lang="ja-JP" altLang="en-US" sz="1900" dirty="0"/>
          </a:p>
        </p:txBody>
      </p:sp>
    </p:spTree>
    <p:extLst>
      <p:ext uri="{BB962C8B-B14F-4D97-AF65-F5344CB8AC3E}">
        <p14:creationId xmlns:p14="http://schemas.microsoft.com/office/powerpoint/2010/main" val="2114176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086600" cy="1046781"/>
          </a:xfrm>
        </p:spPr>
        <p:txBody>
          <a:bodyPr>
            <a:noAutofit/>
          </a:bodyPr>
          <a:lstStyle/>
          <a:p>
            <a:r>
              <a:rPr lang="en-US" sz="2600" b="1" dirty="0"/>
              <a:t>Mechanical does not mean HVAC. </a:t>
            </a:r>
            <a:r>
              <a:rPr lang="en-US" sz="2600" b="1" dirty="0" smtClean="0"/>
              <a:t>Plumbing </a:t>
            </a:r>
            <a:r>
              <a:rPr lang="en-US" sz="2600" b="1" dirty="0"/>
              <a:t>and HVAC are two of many disciplines under the overall category of </a:t>
            </a:r>
            <a:r>
              <a:rPr lang="en-US" sz="2600" b="1" dirty="0" smtClean="0"/>
              <a:t>mechanical</a:t>
            </a:r>
            <a:r>
              <a:rPr lang="en-US" sz="2600" b="1" dirty="0"/>
              <a:t>.  </a:t>
            </a:r>
            <a:endParaRPr lang="en-US" sz="2600" dirty="0"/>
          </a:p>
        </p:txBody>
      </p:sp>
      <p:sp>
        <p:nvSpPr>
          <p:cNvPr id="3" name="Content Placeholder 2"/>
          <p:cNvSpPr>
            <a:spLocks noGrp="1"/>
          </p:cNvSpPr>
          <p:nvPr>
            <p:ph idx="1"/>
          </p:nvPr>
        </p:nvSpPr>
        <p:spPr>
          <a:xfrm>
            <a:off x="457200" y="2514600"/>
            <a:ext cx="7086600" cy="3886200"/>
          </a:xfrm>
        </p:spPr>
        <p:txBody>
          <a:bodyPr>
            <a:normAutofit/>
          </a:bodyPr>
          <a:lstStyle/>
          <a:p>
            <a:r>
              <a:rPr lang="en-US" sz="2000" dirty="0"/>
              <a:t>But there are distinctions for HVAC and </a:t>
            </a:r>
            <a:r>
              <a:rPr lang="en-US" sz="2000" dirty="0" smtClean="0"/>
              <a:t>refrigeration</a:t>
            </a:r>
            <a:r>
              <a:rPr lang="en-US" sz="2000" dirty="0"/>
              <a:t>, </a:t>
            </a:r>
            <a:r>
              <a:rPr lang="en-US" sz="2000" dirty="0" smtClean="0"/>
              <a:t>machine </a:t>
            </a:r>
            <a:r>
              <a:rPr lang="en-US" sz="2000" dirty="0"/>
              <a:t>d</a:t>
            </a:r>
            <a:r>
              <a:rPr lang="en-US" sz="2000" dirty="0" smtClean="0"/>
              <a:t>esign </a:t>
            </a:r>
            <a:r>
              <a:rPr lang="en-US" sz="2000" dirty="0"/>
              <a:t>and m</a:t>
            </a:r>
            <a:r>
              <a:rPr lang="en-US" sz="2000" dirty="0" smtClean="0"/>
              <a:t>aterials, </a:t>
            </a:r>
            <a:r>
              <a:rPr lang="en-US" sz="2000" dirty="0"/>
              <a:t>and </a:t>
            </a:r>
            <a:r>
              <a:rPr lang="en-US" sz="2000" dirty="0" smtClean="0"/>
              <a:t>thermal </a:t>
            </a:r>
            <a:r>
              <a:rPr lang="en-US" sz="2000" dirty="0"/>
              <a:t>and </a:t>
            </a:r>
            <a:r>
              <a:rPr lang="en-US" sz="2000" dirty="0" smtClean="0"/>
              <a:t>fluids design, and each </a:t>
            </a:r>
            <a:r>
              <a:rPr lang="en-US" sz="2000" dirty="0"/>
              <a:t>of these exists as a subset within the MEPP </a:t>
            </a:r>
            <a:r>
              <a:rPr lang="en-US" sz="2000" dirty="0" smtClean="0"/>
              <a:t>exam.</a:t>
            </a:r>
            <a:r>
              <a:rPr lang="en-US" sz="2000" dirty="0"/>
              <a:t> </a:t>
            </a:r>
            <a:endParaRPr lang="en-US" sz="2000" dirty="0" smtClean="0"/>
          </a:p>
          <a:p>
            <a:endParaRPr lang="en-US" sz="2000" dirty="0" smtClean="0"/>
          </a:p>
          <a:p>
            <a:r>
              <a:rPr lang="en-US" sz="2000" dirty="0" smtClean="0"/>
              <a:t>While </a:t>
            </a:r>
            <a:r>
              <a:rPr lang="en-US" sz="2000" dirty="0"/>
              <a:t>t</a:t>
            </a:r>
            <a:r>
              <a:rPr lang="en-US" sz="2000" dirty="0" smtClean="0"/>
              <a:t>hermal </a:t>
            </a:r>
            <a:r>
              <a:rPr lang="en-US" sz="2000" dirty="0"/>
              <a:t>and </a:t>
            </a:r>
            <a:r>
              <a:rPr lang="en-US" sz="2000" dirty="0" smtClean="0"/>
              <a:t>fluids </a:t>
            </a:r>
            <a:r>
              <a:rPr lang="en-US" sz="2000" dirty="0"/>
              <a:t>d</a:t>
            </a:r>
            <a:r>
              <a:rPr lang="en-US" sz="2000" dirty="0" smtClean="0"/>
              <a:t>esign </a:t>
            </a:r>
            <a:r>
              <a:rPr lang="en-US" sz="2000" dirty="0"/>
              <a:t>does touch </a:t>
            </a:r>
            <a:r>
              <a:rPr lang="en-US" sz="2000" dirty="0" smtClean="0"/>
              <a:t>on </a:t>
            </a:r>
            <a:r>
              <a:rPr lang="en-US" sz="2000" dirty="0"/>
              <a:t>some of the basics of our discipline, neither it nor HVAC fully </a:t>
            </a:r>
            <a:r>
              <a:rPr lang="en-US" sz="2000" dirty="0" smtClean="0"/>
              <a:t>addresses </a:t>
            </a:r>
            <a:r>
              <a:rPr lang="en-US" sz="2000" dirty="0"/>
              <a:t>the growing complexity we are seeing within plumbing.  </a:t>
            </a:r>
            <a:endParaRPr kumimoji="1" lang="ja-JP" altLang="en-US" sz="1900" dirty="0"/>
          </a:p>
        </p:txBody>
      </p:sp>
    </p:spTree>
    <p:extLst>
      <p:ext uri="{BB962C8B-B14F-4D97-AF65-F5344CB8AC3E}">
        <p14:creationId xmlns:p14="http://schemas.microsoft.com/office/powerpoint/2010/main" val="707810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7239000" cy="1046781"/>
          </a:xfrm>
        </p:spPr>
        <p:txBody>
          <a:bodyPr>
            <a:noAutofit/>
          </a:bodyPr>
          <a:lstStyle/>
          <a:p>
            <a:r>
              <a:rPr lang="en-US" sz="2600" b="1" dirty="0"/>
              <a:t>How many potential test-takers does ASPE expect to take the plumbing option if developed? </a:t>
            </a:r>
            <a:endParaRPr lang="en-US" sz="2600" dirty="0"/>
          </a:p>
        </p:txBody>
      </p:sp>
      <p:sp>
        <p:nvSpPr>
          <p:cNvPr id="3" name="Content Placeholder 2"/>
          <p:cNvSpPr>
            <a:spLocks noGrp="1"/>
          </p:cNvSpPr>
          <p:nvPr>
            <p:ph idx="1"/>
          </p:nvPr>
        </p:nvSpPr>
        <p:spPr>
          <a:xfrm>
            <a:off x="381000" y="1524000"/>
            <a:ext cx="7086600" cy="3886200"/>
          </a:xfrm>
        </p:spPr>
        <p:txBody>
          <a:bodyPr>
            <a:noAutofit/>
          </a:bodyPr>
          <a:lstStyle/>
          <a:p>
            <a:pPr marL="285750" lvl="1">
              <a:buFont typeface="Arial" charset="0"/>
              <a:buChar char="•"/>
            </a:pPr>
            <a:endParaRPr lang="en-US" sz="1600" dirty="0" smtClean="0">
              <a:solidFill>
                <a:srgbClr val="FF0000"/>
              </a:solidFill>
            </a:endParaRPr>
          </a:p>
          <a:p>
            <a:pPr marL="285750" lvl="1">
              <a:buFont typeface="Arial" charset="0"/>
              <a:buChar char="•"/>
            </a:pPr>
            <a:r>
              <a:rPr lang="en-US" sz="2000" dirty="0" smtClean="0"/>
              <a:t>That </a:t>
            </a:r>
            <a:r>
              <a:rPr lang="en-US" sz="2000" dirty="0"/>
              <a:t>is a difficult question to answer with any certainty. </a:t>
            </a:r>
            <a:r>
              <a:rPr lang="en-US" sz="2000" dirty="0" smtClean="0"/>
              <a:t>Plumbing </a:t>
            </a:r>
            <a:r>
              <a:rPr lang="en-US" sz="2000" dirty="0"/>
              <a:t>is a subset of </a:t>
            </a:r>
            <a:r>
              <a:rPr lang="en-US" sz="2000" dirty="0" smtClean="0"/>
              <a:t>mechanical engineering in </a:t>
            </a:r>
            <a:r>
              <a:rPr lang="en-US" sz="2000" dirty="0"/>
              <a:t>that it deals with fluid flows and heat </a:t>
            </a:r>
            <a:r>
              <a:rPr lang="en-US" sz="2000" dirty="0" smtClean="0"/>
              <a:t>transfer but </a:t>
            </a:r>
            <a:r>
              <a:rPr lang="en-US" sz="2000" dirty="0"/>
              <a:t>in forms that can be highly specialized within the nature of plumbing systems. </a:t>
            </a:r>
            <a:endParaRPr lang="en-US" sz="2000" dirty="0" smtClean="0"/>
          </a:p>
          <a:p>
            <a:pPr marL="285750" lvl="1">
              <a:buFont typeface="Arial" charset="0"/>
              <a:buChar char="•"/>
            </a:pPr>
            <a:endParaRPr lang="en-US" sz="2000" dirty="0"/>
          </a:p>
          <a:p>
            <a:pPr marL="285750" lvl="1">
              <a:buFont typeface="Arial" charset="0"/>
              <a:buChar char="•"/>
            </a:pPr>
            <a:r>
              <a:rPr lang="en-US" sz="2000" dirty="0"/>
              <a:t>Based on NCEES’ most recent report on PE pass rates, the 24 available exams cover the broad topics of the </a:t>
            </a:r>
            <a:r>
              <a:rPr lang="en-US" sz="2000" dirty="0" smtClean="0"/>
              <a:t>“big </a:t>
            </a:r>
            <a:r>
              <a:rPr lang="en-US" sz="2000" dirty="0"/>
              <a:t>f</a:t>
            </a:r>
            <a:r>
              <a:rPr lang="en-US" sz="2000" dirty="0" smtClean="0"/>
              <a:t>our:” mechanical</a:t>
            </a:r>
            <a:r>
              <a:rPr lang="en-US" sz="2000" dirty="0"/>
              <a:t>, </a:t>
            </a:r>
            <a:r>
              <a:rPr lang="en-US" sz="2000" dirty="0" smtClean="0"/>
              <a:t>electrical</a:t>
            </a:r>
            <a:r>
              <a:rPr lang="en-US" sz="2000" dirty="0"/>
              <a:t>, </a:t>
            </a:r>
            <a:r>
              <a:rPr lang="en-US" sz="2000" dirty="0" smtClean="0"/>
              <a:t>civil</a:t>
            </a:r>
            <a:r>
              <a:rPr lang="en-US" sz="2000" dirty="0"/>
              <a:t>, and </a:t>
            </a:r>
            <a:r>
              <a:rPr lang="en-US" sz="2000" dirty="0" smtClean="0"/>
              <a:t>chemical </a:t>
            </a:r>
            <a:r>
              <a:rPr lang="en-US" sz="2000" dirty="0"/>
              <a:t>e</a:t>
            </a:r>
            <a:r>
              <a:rPr lang="en-US" sz="2000" dirty="0" smtClean="0"/>
              <a:t>ngineering</a:t>
            </a:r>
            <a:r>
              <a:rPr lang="en-US" sz="2000" dirty="0"/>
              <a:t>. </a:t>
            </a:r>
            <a:endParaRPr lang="en-US" sz="2000" dirty="0" smtClean="0"/>
          </a:p>
          <a:p>
            <a:pPr marL="285750" lvl="1">
              <a:buFont typeface="Arial" charset="0"/>
              <a:buChar char="•"/>
            </a:pPr>
            <a:endParaRPr lang="en-US" sz="2000" dirty="0"/>
          </a:p>
          <a:p>
            <a:pPr marL="285750" lvl="1">
              <a:buFont typeface="Arial" charset="0"/>
              <a:buChar char="•"/>
            </a:pPr>
            <a:r>
              <a:rPr lang="en-US" sz="2000" dirty="0"/>
              <a:t>First-time takers run from a high of 2,152 (Civil: Structural) to a low of 16 (Software Engineering</a:t>
            </a:r>
            <a:r>
              <a:rPr lang="en-US" sz="2000" dirty="0" smtClean="0"/>
              <a:t>).</a:t>
            </a:r>
            <a:endParaRPr lang="en-US" sz="2000" dirty="0"/>
          </a:p>
        </p:txBody>
      </p:sp>
    </p:spTree>
    <p:extLst>
      <p:ext uri="{BB962C8B-B14F-4D97-AF65-F5344CB8AC3E}">
        <p14:creationId xmlns:p14="http://schemas.microsoft.com/office/powerpoint/2010/main" val="12622788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838200"/>
            <a:ext cx="7086600" cy="1143000"/>
          </a:xfrm>
        </p:spPr>
        <p:txBody>
          <a:bodyPr>
            <a:normAutofit/>
          </a:bodyPr>
          <a:lstStyle/>
          <a:p>
            <a:r>
              <a:rPr lang="en-US" sz="2600" b="1" dirty="0"/>
              <a:t>How many potential test-takers does ASPE expect to take the plumbing option if developed? </a:t>
            </a:r>
            <a:endParaRPr lang="en-US" sz="2600" dirty="0"/>
          </a:p>
        </p:txBody>
      </p:sp>
      <p:sp>
        <p:nvSpPr>
          <p:cNvPr id="3" name="Rectangle 2"/>
          <p:cNvSpPr/>
          <p:nvPr/>
        </p:nvSpPr>
        <p:spPr>
          <a:xfrm>
            <a:off x="762000" y="1987446"/>
            <a:ext cx="6096000" cy="3785652"/>
          </a:xfrm>
          <a:prstGeom prst="rect">
            <a:avLst/>
          </a:prstGeom>
        </p:spPr>
        <p:txBody>
          <a:bodyPr wrap="square">
            <a:spAutoFit/>
          </a:bodyPr>
          <a:lstStyle/>
          <a:p>
            <a:pPr marL="342900" indent="-342900">
              <a:buFont typeface="Arial" charset="0"/>
              <a:buChar char="•"/>
            </a:pPr>
            <a:r>
              <a:rPr lang="en-US" sz="2000" dirty="0">
                <a:solidFill>
                  <a:srgbClr val="0070C0"/>
                </a:solidFill>
                <a:latin typeface="Calibri" charset="0"/>
                <a:ea typeface="Calibri" charset="0"/>
                <a:cs typeface="Calibri" charset="0"/>
              </a:rPr>
              <a:t>Looking specifically at mechanical engineering, there are currently three subset exams: HVAC and Refrigeration (982), Mechanical Systems and Materials (866), and Thermal and Fluids Systems (1022</a:t>
            </a:r>
            <a:r>
              <a:rPr lang="en-US" sz="2000" dirty="0" smtClean="0">
                <a:solidFill>
                  <a:srgbClr val="0070C0"/>
                </a:solidFill>
                <a:latin typeface="Calibri" charset="0"/>
                <a:ea typeface="Calibri" charset="0"/>
                <a:cs typeface="Calibri" charset="0"/>
              </a:rPr>
              <a:t>).</a:t>
            </a:r>
          </a:p>
          <a:p>
            <a:pPr marL="342900" indent="-342900">
              <a:buFont typeface="Arial" charset="0"/>
              <a:buChar char="•"/>
            </a:pPr>
            <a:endParaRPr lang="en-US" sz="2000" dirty="0">
              <a:solidFill>
                <a:srgbClr val="0070C0"/>
              </a:solidFill>
              <a:latin typeface="Calibri" charset="0"/>
              <a:ea typeface="Calibri" charset="0"/>
              <a:cs typeface="Calibri" charset="0"/>
            </a:endParaRPr>
          </a:p>
          <a:p>
            <a:pPr marL="342900" indent="-342900">
              <a:buFont typeface="Arial" charset="0"/>
              <a:buChar char="•"/>
            </a:pPr>
            <a:r>
              <a:rPr lang="en-US" sz="2000" dirty="0">
                <a:solidFill>
                  <a:srgbClr val="0070C0"/>
                </a:solidFill>
                <a:latin typeface="Calibri" charset="0"/>
                <a:ea typeface="Calibri" charset="0"/>
                <a:cs typeface="Calibri" charset="0"/>
              </a:rPr>
              <a:t>Fire Protection is a stand-alone exam with 147 first-time takers</a:t>
            </a:r>
            <a:r>
              <a:rPr lang="en-US" sz="2000" dirty="0" smtClean="0">
                <a:solidFill>
                  <a:srgbClr val="0070C0"/>
                </a:solidFill>
                <a:latin typeface="Calibri" charset="0"/>
                <a:ea typeface="Calibri" charset="0"/>
                <a:cs typeface="Calibri" charset="0"/>
              </a:rPr>
              <a:t>.</a:t>
            </a:r>
          </a:p>
          <a:p>
            <a:pPr marL="342900" indent="-342900">
              <a:buFont typeface="Arial" charset="0"/>
              <a:buChar char="•"/>
            </a:pPr>
            <a:endParaRPr lang="en-US" sz="2000" dirty="0">
              <a:solidFill>
                <a:srgbClr val="0070C0"/>
              </a:solidFill>
              <a:latin typeface="Calibri" charset="0"/>
              <a:ea typeface="Calibri" charset="0"/>
              <a:cs typeface="Calibri" charset="0"/>
            </a:endParaRPr>
          </a:p>
          <a:p>
            <a:pPr marL="342900" indent="-342900">
              <a:buFont typeface="Arial" charset="0"/>
              <a:buChar char="•"/>
            </a:pPr>
            <a:r>
              <a:rPr lang="en-US" sz="2000" dirty="0">
                <a:solidFill>
                  <a:srgbClr val="0070C0"/>
                </a:solidFill>
                <a:latin typeface="Calibri" charset="0"/>
                <a:ea typeface="Calibri" charset="0"/>
                <a:cs typeface="Calibri" charset="0"/>
              </a:rPr>
              <a:t>We estimate that plumbing should attract 50 to 150 first-time takers once it is developed and placed into the NCEES exam process. </a:t>
            </a:r>
            <a:endParaRPr kumimoji="1" lang="ja-JP" altLang="en-US" sz="2000" dirty="0">
              <a:solidFill>
                <a:srgbClr val="0070C0"/>
              </a:solidFill>
              <a:latin typeface="Calibri" charset="0"/>
              <a:ea typeface="Calibri" charset="0"/>
              <a:cs typeface="Calibri" charset="0"/>
            </a:endParaRPr>
          </a:p>
        </p:txBody>
      </p:sp>
    </p:spTree>
    <p:extLst>
      <p:ext uri="{BB962C8B-B14F-4D97-AF65-F5344CB8AC3E}">
        <p14:creationId xmlns:p14="http://schemas.microsoft.com/office/powerpoint/2010/main" val="1802447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7239000" cy="1046781"/>
          </a:xfrm>
        </p:spPr>
        <p:txBody>
          <a:bodyPr>
            <a:noAutofit/>
          </a:bodyPr>
          <a:lstStyle/>
          <a:p>
            <a:r>
              <a:rPr lang="en-US" sz="2400" b="1" dirty="0"/>
              <a:t>Are there any EAC/ABET-accredited engineering programs that offer plumbing engineering as a degree option or specialization? </a:t>
            </a:r>
            <a:r>
              <a:rPr lang="en-US" sz="2400" b="1" dirty="0" smtClean="0"/>
              <a:t>If </a:t>
            </a:r>
            <a:r>
              <a:rPr lang="en-US" sz="2400" b="1" dirty="0"/>
              <a:t>so, how many?</a:t>
            </a:r>
            <a:endParaRPr lang="en-US" sz="2400" dirty="0"/>
          </a:p>
        </p:txBody>
      </p:sp>
      <p:sp>
        <p:nvSpPr>
          <p:cNvPr id="3" name="Content Placeholder 2"/>
          <p:cNvSpPr>
            <a:spLocks noGrp="1"/>
          </p:cNvSpPr>
          <p:nvPr>
            <p:ph idx="1"/>
          </p:nvPr>
        </p:nvSpPr>
        <p:spPr>
          <a:xfrm>
            <a:off x="457200" y="2133600"/>
            <a:ext cx="7086600" cy="3886200"/>
          </a:xfrm>
        </p:spPr>
        <p:txBody>
          <a:bodyPr>
            <a:noAutofit/>
          </a:bodyPr>
          <a:lstStyle/>
          <a:p>
            <a:pPr marL="283464" lvl="1" indent="-283464">
              <a:buFont typeface="Arial" charset="0"/>
              <a:buChar char="•"/>
            </a:pPr>
            <a:r>
              <a:rPr lang="en-US" sz="1800" dirty="0"/>
              <a:t>There are currently no EAC/ABET-accredited programs dedicated to plumbing, but the same is true for the HVAC option within the Mechanical </a:t>
            </a:r>
            <a:r>
              <a:rPr lang="en-US" sz="1800" dirty="0" smtClean="0"/>
              <a:t>Engineering PP exam.</a:t>
            </a:r>
          </a:p>
          <a:p>
            <a:pPr marL="283464" lvl="1" indent="-283464">
              <a:buFont typeface="Arial" charset="0"/>
              <a:buChar char="•"/>
            </a:pPr>
            <a:endParaRPr lang="en-US" sz="1800" dirty="0"/>
          </a:p>
          <a:p>
            <a:pPr marL="283464" lvl="1" indent="-283464">
              <a:buFont typeface="Arial" charset="0"/>
              <a:buChar char="•"/>
            </a:pPr>
            <a:r>
              <a:rPr lang="en-US" sz="1800" dirty="0"/>
              <a:t>The University of Wisconsin–Madison does have technical electives in plumbing within their Civil Engineering program</a:t>
            </a:r>
            <a:r>
              <a:rPr lang="en-US" sz="1800" dirty="0" smtClean="0"/>
              <a:t>.</a:t>
            </a:r>
          </a:p>
          <a:p>
            <a:pPr marL="283464" lvl="1" indent="-283464">
              <a:buFont typeface="Arial" charset="0"/>
              <a:buChar char="•"/>
            </a:pPr>
            <a:endParaRPr lang="en-US" sz="1800" dirty="0"/>
          </a:p>
          <a:p>
            <a:pPr marL="283464" indent="-283464"/>
            <a:r>
              <a:rPr lang="en-US" sz="1800" dirty="0"/>
              <a:t>Once ASPE has enough </a:t>
            </a:r>
            <a:r>
              <a:rPr lang="en-US" sz="1800" dirty="0" smtClean="0"/>
              <a:t>state </a:t>
            </a:r>
            <a:r>
              <a:rPr lang="en-US" sz="1800" dirty="0"/>
              <a:t>b</a:t>
            </a:r>
            <a:r>
              <a:rPr lang="en-US" sz="1800" dirty="0" smtClean="0"/>
              <a:t>oards </a:t>
            </a:r>
            <a:r>
              <a:rPr lang="en-US" sz="1800" dirty="0"/>
              <a:t>willing to support an option within the Mechanical Engineering PP </a:t>
            </a:r>
            <a:r>
              <a:rPr lang="en-US" sz="1800" dirty="0" smtClean="0"/>
              <a:t>exam</a:t>
            </a:r>
            <a:r>
              <a:rPr lang="en-US" sz="1800" dirty="0"/>
              <a:t>, our efforts will turn to expanding the offering of technical electives related to plumbing within numerous colleges and universities (not to create a stand-alone four-year program in </a:t>
            </a:r>
            <a:r>
              <a:rPr lang="en-US" sz="1800" dirty="0" smtClean="0"/>
              <a:t>plumbing </a:t>
            </a:r>
            <a:r>
              <a:rPr lang="en-US" sz="1800" dirty="0"/>
              <a:t>e</a:t>
            </a:r>
            <a:r>
              <a:rPr lang="en-US" sz="1800" dirty="0" smtClean="0"/>
              <a:t>ngineering</a:t>
            </a:r>
            <a:r>
              <a:rPr lang="en-US" sz="1800" dirty="0"/>
              <a:t>). </a:t>
            </a:r>
            <a:endParaRPr kumimoji="1" lang="ja-JP" altLang="en-US" sz="1800" dirty="0"/>
          </a:p>
        </p:txBody>
      </p:sp>
    </p:spTree>
    <p:extLst>
      <p:ext uri="{BB962C8B-B14F-4D97-AF65-F5344CB8AC3E}">
        <p14:creationId xmlns:p14="http://schemas.microsoft.com/office/powerpoint/2010/main" val="318368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7086600" cy="1046781"/>
          </a:xfrm>
        </p:spPr>
        <p:txBody>
          <a:bodyPr>
            <a:noAutofit/>
          </a:bodyPr>
          <a:lstStyle/>
          <a:p>
            <a:r>
              <a:rPr lang="en-US" sz="2400" b="1" dirty="0"/>
              <a:t>Does ASPE have any data on the number of college graduates who are currently pursuing degrees that specialize in plumbing engineering?</a:t>
            </a:r>
            <a:endParaRPr lang="en-US" sz="2400" dirty="0"/>
          </a:p>
        </p:txBody>
      </p:sp>
      <p:sp>
        <p:nvSpPr>
          <p:cNvPr id="3" name="Content Placeholder 2"/>
          <p:cNvSpPr>
            <a:spLocks noGrp="1"/>
          </p:cNvSpPr>
          <p:nvPr>
            <p:ph idx="1"/>
          </p:nvPr>
        </p:nvSpPr>
        <p:spPr>
          <a:xfrm>
            <a:off x="457200" y="2514600"/>
            <a:ext cx="7086600" cy="3352800"/>
          </a:xfrm>
        </p:spPr>
        <p:txBody>
          <a:bodyPr>
            <a:normAutofit fontScale="92500" lnSpcReduction="20000"/>
          </a:bodyPr>
          <a:lstStyle/>
          <a:p>
            <a:pPr marL="283464" lvl="1" indent="-283464">
              <a:buFont typeface="Arial" charset="0"/>
              <a:buChar char="•"/>
            </a:pPr>
            <a:r>
              <a:rPr lang="en-US" sz="2000" dirty="0"/>
              <a:t>EAC/ABET-accredited degrees are focused on the underlying science, physics, and critical thinking of engineering</a:t>
            </a:r>
            <a:r>
              <a:rPr lang="en-US" sz="2000" dirty="0" smtClean="0"/>
              <a:t>.</a:t>
            </a:r>
          </a:p>
          <a:p>
            <a:pPr marL="283464" lvl="1" indent="-283464">
              <a:buFont typeface="Arial" charset="0"/>
              <a:buChar char="•"/>
            </a:pPr>
            <a:endParaRPr lang="en-US" sz="2000" dirty="0"/>
          </a:p>
          <a:p>
            <a:pPr marL="283464" lvl="1" indent="-283464">
              <a:buFont typeface="Arial" charset="0"/>
              <a:buChar char="•"/>
            </a:pPr>
            <a:r>
              <a:rPr lang="en-US" sz="2000" dirty="0"/>
              <a:t>The application of that EAC/ABET-accredited degree does not generally occur until a degreed engineer joins the workforce. </a:t>
            </a:r>
            <a:endParaRPr lang="en-US" sz="2000" dirty="0" smtClean="0"/>
          </a:p>
          <a:p>
            <a:pPr marL="283464" lvl="1" indent="-283464">
              <a:buFont typeface="Arial" charset="0"/>
              <a:buChar char="•"/>
            </a:pPr>
            <a:endParaRPr lang="en-US" sz="2000" dirty="0" smtClean="0"/>
          </a:p>
          <a:p>
            <a:pPr marL="283464" lvl="1" indent="-283464">
              <a:buFont typeface="Arial" charset="0"/>
              <a:buChar char="•"/>
            </a:pPr>
            <a:r>
              <a:rPr lang="en-US" sz="2000" dirty="0" smtClean="0"/>
              <a:t>Once the </a:t>
            </a:r>
            <a:r>
              <a:rPr lang="en-US" sz="2000" dirty="0"/>
              <a:t>degreed engineer begins to apply their basic knowledge, under the responsible charge of a Registered Engineer, </a:t>
            </a:r>
            <a:r>
              <a:rPr lang="en-US" sz="2000" dirty="0" smtClean="0"/>
              <a:t>they </a:t>
            </a:r>
            <a:r>
              <a:rPr lang="en-US" sz="2000" dirty="0"/>
              <a:t>move into a specialty such as plumbing or HVAC</a:t>
            </a:r>
            <a:r>
              <a:rPr lang="en-US" sz="2000" dirty="0" smtClean="0"/>
              <a:t>.</a:t>
            </a:r>
          </a:p>
          <a:p>
            <a:pPr marL="283464" lvl="1" indent="-283464">
              <a:buFont typeface="Arial" charset="0"/>
              <a:buChar char="•"/>
            </a:pPr>
            <a:endParaRPr lang="en-US" sz="2000" dirty="0"/>
          </a:p>
          <a:p>
            <a:pPr marL="283464" indent="-283464">
              <a:buFont typeface="Arial" charset="0"/>
              <a:buChar char="•"/>
            </a:pPr>
            <a:r>
              <a:rPr lang="en-US" sz="2000" dirty="0"/>
              <a:t>ASPE is working </a:t>
            </a:r>
            <a:r>
              <a:rPr lang="en-US" sz="2000" dirty="0" smtClean="0"/>
              <a:t>toward </a:t>
            </a:r>
            <a:r>
              <a:rPr lang="en-US" sz="2000" dirty="0"/>
              <a:t>having plumbing electives placed within engineering programs. </a:t>
            </a:r>
            <a:endParaRPr kumimoji="1" lang="ja-JP" altLang="en-US" sz="2000" dirty="0"/>
          </a:p>
        </p:txBody>
      </p:sp>
    </p:spTree>
    <p:extLst>
      <p:ext uri="{BB962C8B-B14F-4D97-AF65-F5344CB8AC3E}">
        <p14:creationId xmlns:p14="http://schemas.microsoft.com/office/powerpoint/2010/main" val="130002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7086600" cy="3352800"/>
          </a:xfrm>
        </p:spPr>
        <p:txBody>
          <a:bodyPr>
            <a:normAutofit fontScale="92500" lnSpcReduction="20000"/>
          </a:bodyPr>
          <a:lstStyle/>
          <a:p>
            <a:pPr marL="285750" lvl="1">
              <a:buFont typeface="Arial" charset="0"/>
              <a:buChar char="•"/>
            </a:pPr>
            <a:r>
              <a:rPr lang="en-US" sz="1800" dirty="0"/>
              <a:t>However, in our experience, such options do not educate or train an engineer in the application of engineering principles specific to a design specialty (plumbing, HVAC, electrical systems, etc</a:t>
            </a:r>
            <a:r>
              <a:rPr lang="en-US" sz="1800" dirty="0" smtClean="0"/>
              <a:t>.). </a:t>
            </a:r>
          </a:p>
          <a:p>
            <a:pPr marL="285750" lvl="1">
              <a:buFont typeface="Arial" charset="0"/>
              <a:buChar char="•"/>
            </a:pPr>
            <a:endParaRPr lang="en-US" sz="1800" dirty="0" smtClean="0"/>
          </a:p>
          <a:p>
            <a:pPr marL="285750" lvl="1">
              <a:buFont typeface="Arial" charset="0"/>
              <a:buChar char="•"/>
            </a:pPr>
            <a:r>
              <a:rPr lang="en-US" sz="1800" dirty="0" smtClean="0"/>
              <a:t>Consider</a:t>
            </a:r>
            <a:r>
              <a:rPr lang="en-US" sz="1800" dirty="0"/>
              <a:t>: There are engineers that took HVAC options while earning their degree.  </a:t>
            </a:r>
            <a:endParaRPr lang="en-US" sz="1800" dirty="0" smtClean="0"/>
          </a:p>
          <a:p>
            <a:pPr marL="285750" lvl="1">
              <a:buFont typeface="Arial" charset="0"/>
              <a:buChar char="•"/>
            </a:pPr>
            <a:endParaRPr lang="en-US" sz="1800" dirty="0" smtClean="0"/>
          </a:p>
          <a:p>
            <a:pPr marL="285750" lvl="1">
              <a:buFont typeface="Arial" charset="0"/>
              <a:buChar char="•"/>
            </a:pPr>
            <a:r>
              <a:rPr lang="en-US" sz="1800" dirty="0" smtClean="0"/>
              <a:t>While </a:t>
            </a:r>
            <a:r>
              <a:rPr lang="en-US" sz="1800" dirty="0"/>
              <a:t>they did take additional classes in fluid flow and heat transfer, they were not specifically educated on HVAC system design</a:t>
            </a:r>
            <a:r>
              <a:rPr lang="en-US" sz="1800" dirty="0" smtClean="0"/>
              <a:t>.</a:t>
            </a:r>
          </a:p>
          <a:p>
            <a:pPr marL="285750" lvl="1">
              <a:buFont typeface="Arial" charset="0"/>
              <a:buChar char="•"/>
            </a:pPr>
            <a:endParaRPr lang="en-US" sz="1800" dirty="0" smtClean="0"/>
          </a:p>
          <a:p>
            <a:pPr marL="285750" lvl="1">
              <a:buFont typeface="Arial" charset="0"/>
              <a:buChar char="•"/>
            </a:pPr>
            <a:r>
              <a:rPr lang="en-US" sz="1800" dirty="0" smtClean="0"/>
              <a:t>It </a:t>
            </a:r>
            <a:r>
              <a:rPr lang="en-US" sz="1800" dirty="0"/>
              <a:t>is also our experience that while adequate means </a:t>
            </a:r>
            <a:r>
              <a:rPr lang="en-US" sz="1800" dirty="0" smtClean="0"/>
              <a:t>exist </a:t>
            </a:r>
            <a:r>
              <a:rPr lang="en-US" sz="1800" dirty="0"/>
              <a:t>of verifying the competency of candidates who are practicing within (for example) HVAC and </a:t>
            </a:r>
            <a:r>
              <a:rPr lang="en-US" sz="1800" dirty="0" smtClean="0"/>
              <a:t>fire </a:t>
            </a:r>
            <a:r>
              <a:rPr lang="en-US" sz="1800" dirty="0"/>
              <a:t>p</a:t>
            </a:r>
            <a:r>
              <a:rPr lang="en-US" sz="1800" dirty="0" smtClean="0"/>
              <a:t>rotection</a:t>
            </a:r>
            <a:r>
              <a:rPr lang="en-US" sz="1800" dirty="0"/>
              <a:t>, no such means </a:t>
            </a:r>
            <a:r>
              <a:rPr lang="en-US" sz="1800" dirty="0" smtClean="0"/>
              <a:t>exist </a:t>
            </a:r>
            <a:r>
              <a:rPr lang="en-US" sz="1800" dirty="0"/>
              <a:t>for verifying the competence of those individuals who are practicing within the discipline of plumbing. </a:t>
            </a:r>
            <a:endParaRPr kumimoji="1" lang="ja-JP" altLang="en-US" sz="1800" dirty="0"/>
          </a:p>
        </p:txBody>
      </p:sp>
      <p:sp>
        <p:nvSpPr>
          <p:cNvPr id="4" name="Title 1"/>
          <p:cNvSpPr>
            <a:spLocks noGrp="1"/>
          </p:cNvSpPr>
          <p:nvPr>
            <p:ph type="title"/>
          </p:nvPr>
        </p:nvSpPr>
        <p:spPr>
          <a:xfrm>
            <a:off x="457200" y="1143000"/>
            <a:ext cx="7086600" cy="1046781"/>
          </a:xfrm>
        </p:spPr>
        <p:txBody>
          <a:bodyPr>
            <a:noAutofit/>
          </a:bodyPr>
          <a:lstStyle/>
          <a:p>
            <a:r>
              <a:rPr lang="en-US" sz="2400" b="1" dirty="0"/>
              <a:t>Does ASPE have any data on the number of college graduates who are currently pursuing degrees that specialize in plumbing engineering</a:t>
            </a:r>
            <a:r>
              <a:rPr lang="en-US" sz="2400" b="1" dirty="0" smtClean="0"/>
              <a:t>? </a:t>
            </a:r>
            <a:endParaRPr lang="en-US" sz="2400" dirty="0">
              <a:solidFill>
                <a:srgbClr val="FF0000"/>
              </a:solidFill>
            </a:endParaRPr>
          </a:p>
        </p:txBody>
      </p:sp>
    </p:spTree>
    <p:extLst>
      <p:ext uri="{BB962C8B-B14F-4D97-AF65-F5344CB8AC3E}">
        <p14:creationId xmlns:p14="http://schemas.microsoft.com/office/powerpoint/2010/main" val="962324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086600" cy="4800600"/>
          </a:xfrm>
        </p:spPr>
        <p:txBody>
          <a:bodyPr>
            <a:normAutofit/>
          </a:bodyPr>
          <a:lstStyle/>
          <a:p>
            <a:pPr marL="0" indent="0"/>
            <a:r>
              <a:rPr lang="en-US" sz="2000" dirty="0" smtClean="0"/>
              <a:t>The </a:t>
            </a:r>
            <a:r>
              <a:rPr lang="en-US" sz="2000" dirty="0"/>
              <a:t>American Society of Plumbing Engineers (ASPE) has established the Professional Engineer Working Group </a:t>
            </a:r>
            <a:r>
              <a:rPr lang="en-US" sz="2000" dirty="0" smtClean="0"/>
              <a:t>(PEWG) </a:t>
            </a:r>
            <a:r>
              <a:rPr lang="en-US" sz="2000" dirty="0"/>
              <a:t>to develop a program for the placement of a </a:t>
            </a:r>
            <a:r>
              <a:rPr lang="en-US" sz="2000" dirty="0" smtClean="0"/>
              <a:t>plumbing </a:t>
            </a:r>
            <a:r>
              <a:rPr lang="en-US" sz="2000" dirty="0"/>
              <a:t>OPTION within the framework of the Mechanical Engineering Principles and </a:t>
            </a:r>
            <a:r>
              <a:rPr lang="en-US" sz="2000" dirty="0" smtClean="0"/>
              <a:t>Practice </a:t>
            </a:r>
            <a:r>
              <a:rPr lang="en-US" sz="2000" dirty="0"/>
              <a:t>(MEPP) </a:t>
            </a:r>
            <a:r>
              <a:rPr lang="en-US" sz="2000" dirty="0" smtClean="0"/>
              <a:t>examination.</a:t>
            </a:r>
          </a:p>
          <a:p>
            <a:pPr marL="0" indent="0">
              <a:buNone/>
            </a:pPr>
            <a:endParaRPr lang="en-US" sz="2000" dirty="0" smtClean="0"/>
          </a:p>
          <a:p>
            <a:pPr marL="0" indent="0"/>
            <a:r>
              <a:rPr lang="en-US" sz="2000" dirty="0" smtClean="0"/>
              <a:t>This exam is developed </a:t>
            </a:r>
            <a:r>
              <a:rPr lang="en-US" sz="2000" dirty="0"/>
              <a:t>by the National Council of </a:t>
            </a:r>
            <a:r>
              <a:rPr lang="en-US" sz="2000" dirty="0" smtClean="0"/>
              <a:t>Examiners </a:t>
            </a:r>
            <a:r>
              <a:rPr lang="en-US" sz="2000" dirty="0"/>
              <a:t>for </a:t>
            </a:r>
            <a:r>
              <a:rPr lang="en-US" sz="2000" dirty="0" smtClean="0"/>
              <a:t>Engineering </a:t>
            </a:r>
            <a:r>
              <a:rPr lang="en-US" sz="2000" dirty="0"/>
              <a:t>and </a:t>
            </a:r>
            <a:r>
              <a:rPr lang="en-US" sz="2000" dirty="0" smtClean="0"/>
              <a:t>Surveying </a:t>
            </a:r>
            <a:r>
              <a:rPr lang="en-US" sz="2000" dirty="0"/>
              <a:t>(NCEES) and </a:t>
            </a:r>
            <a:r>
              <a:rPr lang="en-US" sz="2000" dirty="0" smtClean="0"/>
              <a:t>is administered </a:t>
            </a:r>
            <a:r>
              <a:rPr lang="en-US" sz="2000" dirty="0"/>
              <a:t>by the various </a:t>
            </a:r>
            <a:r>
              <a:rPr lang="en-US" sz="2000" dirty="0" smtClean="0"/>
              <a:t>state </a:t>
            </a:r>
            <a:r>
              <a:rPr lang="en-US" sz="2000" dirty="0"/>
              <a:t>b</a:t>
            </a:r>
            <a:r>
              <a:rPr lang="en-US" sz="2000" dirty="0" smtClean="0"/>
              <a:t>oards </a:t>
            </a:r>
            <a:r>
              <a:rPr lang="en-US" sz="2000" dirty="0"/>
              <a:t>of </a:t>
            </a:r>
            <a:r>
              <a:rPr lang="en-US" sz="2000" dirty="0" smtClean="0"/>
              <a:t>registration/licensure. </a:t>
            </a:r>
          </a:p>
          <a:p>
            <a:pPr marL="0" indent="0">
              <a:buNone/>
            </a:pPr>
            <a:endParaRPr lang="en-US" sz="2000" dirty="0"/>
          </a:p>
          <a:p>
            <a:pPr marL="0" indent="0"/>
            <a:r>
              <a:rPr lang="en-US" sz="2000" dirty="0" smtClean="0"/>
              <a:t>The </a:t>
            </a:r>
            <a:r>
              <a:rPr lang="en-US" sz="2000" dirty="0"/>
              <a:t>following </a:t>
            </a:r>
            <a:r>
              <a:rPr lang="en-US" sz="2000" dirty="0" smtClean="0"/>
              <a:t>presentation attempts </a:t>
            </a:r>
            <a:r>
              <a:rPr lang="en-US" sz="2000" dirty="0"/>
              <a:t>to answer many of the most frequently asked questions </a:t>
            </a:r>
            <a:r>
              <a:rPr lang="en-US" sz="2000" dirty="0" smtClean="0"/>
              <a:t>associated </a:t>
            </a:r>
            <a:r>
              <a:rPr lang="en-US" sz="2000" dirty="0"/>
              <a:t>with this initiative. </a:t>
            </a:r>
            <a:endParaRPr kumimoji="1" lang="ja-JP" altLang="en-US" sz="2000" dirty="0"/>
          </a:p>
        </p:txBody>
      </p:sp>
    </p:spTree>
    <p:extLst>
      <p:ext uri="{BB962C8B-B14F-4D97-AF65-F5344CB8AC3E}">
        <p14:creationId xmlns:p14="http://schemas.microsoft.com/office/powerpoint/2010/main" val="6364374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What unique knowledge and skills that are important for safeguarding the </a:t>
            </a:r>
            <a:r>
              <a:rPr lang="en-US" sz="2400" b="1" dirty="0" smtClean="0"/>
              <a:t>public’s </a:t>
            </a:r>
            <a:r>
              <a:rPr lang="en-US" sz="2400" b="1" dirty="0"/>
              <a:t>health, safety, and welfare are not covered in the Mechanical PE exam? </a:t>
            </a:r>
            <a:endParaRPr lang="en-US" sz="2400" dirty="0"/>
          </a:p>
        </p:txBody>
      </p:sp>
      <p:sp>
        <p:nvSpPr>
          <p:cNvPr id="3" name="Content Placeholder 2"/>
          <p:cNvSpPr>
            <a:spLocks noGrp="1"/>
          </p:cNvSpPr>
          <p:nvPr>
            <p:ph idx="1"/>
          </p:nvPr>
        </p:nvSpPr>
        <p:spPr>
          <a:xfrm>
            <a:off x="457200" y="2057400"/>
            <a:ext cx="7086600" cy="3886200"/>
          </a:xfrm>
        </p:spPr>
        <p:txBody>
          <a:bodyPr>
            <a:noAutofit/>
          </a:bodyPr>
          <a:lstStyle/>
          <a:p>
            <a:pPr marL="342900" lvl="1" indent="-342900">
              <a:buFont typeface="Arial" charset="0"/>
              <a:buChar char="•"/>
            </a:pPr>
            <a:r>
              <a:rPr lang="en-US" sz="2000" dirty="0" smtClean="0"/>
              <a:t>If </a:t>
            </a:r>
            <a:r>
              <a:rPr lang="en-US" sz="2000" dirty="0"/>
              <a:t>one uses the standard definition of </a:t>
            </a:r>
            <a:r>
              <a:rPr lang="en-US" sz="2000" dirty="0" smtClean="0"/>
              <a:t>plumbing </a:t>
            </a:r>
            <a:r>
              <a:rPr lang="en-US" sz="2000" dirty="0"/>
              <a:t>as the apparatus (as piping and fixtures) concerned in the distribution of water in a building and the transportation of sanitary and waste fluids, unique knowledge and skills encompass a simple understanding of code. </a:t>
            </a:r>
            <a:endParaRPr lang="en-US" sz="2000" dirty="0" smtClean="0"/>
          </a:p>
          <a:p>
            <a:pPr marL="342900" lvl="1" indent="-342900">
              <a:buFont typeface="Arial" charset="0"/>
              <a:buChar char="•"/>
            </a:pPr>
            <a:endParaRPr lang="en-US" sz="2000" dirty="0" smtClean="0"/>
          </a:p>
          <a:p>
            <a:pPr marL="342900" lvl="1" indent="-342900">
              <a:buFont typeface="Arial" charset="0"/>
              <a:buChar char="•"/>
            </a:pPr>
            <a:r>
              <a:rPr lang="en-US" sz="2000" dirty="0" smtClean="0"/>
              <a:t>Note </a:t>
            </a:r>
            <a:r>
              <a:rPr lang="en-US" sz="2000" dirty="0"/>
              <a:t>that the underlying principle of codes and/or technical documents comes from the engineering principles that are the foundation of any engineering </a:t>
            </a:r>
            <a:r>
              <a:rPr lang="en-US" sz="2000" dirty="0" smtClean="0"/>
              <a:t>discipline.</a:t>
            </a:r>
          </a:p>
          <a:p>
            <a:pPr marL="342900" lvl="1" indent="-342900">
              <a:buFont typeface="Arial" charset="0"/>
              <a:buChar char="•"/>
            </a:pPr>
            <a:endParaRPr lang="en-US" sz="1800" dirty="0"/>
          </a:p>
        </p:txBody>
      </p:sp>
    </p:spTree>
    <p:extLst>
      <p:ext uri="{BB962C8B-B14F-4D97-AF65-F5344CB8AC3E}">
        <p14:creationId xmlns:p14="http://schemas.microsoft.com/office/powerpoint/2010/main" val="10967781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7086600" cy="1143000"/>
          </a:xfrm>
        </p:spPr>
        <p:txBody>
          <a:bodyPr>
            <a:noAutofit/>
          </a:bodyPr>
          <a:lstStyle/>
          <a:p>
            <a:r>
              <a:rPr lang="en-US" sz="2400" b="1" dirty="0"/>
              <a:t>What unique knowledge and skills that are important for safeguarding the public’s health, safety, and welfare are not covered in the Mechanical PE exam? </a:t>
            </a:r>
            <a:endParaRPr lang="en-US" sz="2400" dirty="0"/>
          </a:p>
        </p:txBody>
      </p:sp>
      <p:sp>
        <p:nvSpPr>
          <p:cNvPr id="3" name="Rectangle 2"/>
          <p:cNvSpPr/>
          <p:nvPr/>
        </p:nvSpPr>
        <p:spPr>
          <a:xfrm>
            <a:off x="609600" y="2514600"/>
            <a:ext cx="5486400" cy="3170099"/>
          </a:xfrm>
          <a:prstGeom prst="rect">
            <a:avLst/>
          </a:prstGeom>
        </p:spPr>
        <p:txBody>
          <a:bodyPr wrap="square">
            <a:spAutoFit/>
          </a:bodyPr>
          <a:lstStyle/>
          <a:p>
            <a:pPr marL="342900" lvl="1" indent="-342900">
              <a:buFont typeface="Arial" charset="0"/>
              <a:buChar char="•"/>
            </a:pPr>
            <a:r>
              <a:rPr lang="en-US" sz="2000" dirty="0">
                <a:solidFill>
                  <a:srgbClr val="0070C0"/>
                </a:solidFill>
                <a:latin typeface="Calibri" charset="0"/>
                <a:ea typeface="Calibri" charset="0"/>
                <a:cs typeface="Calibri" charset="0"/>
              </a:rPr>
              <a:t>However, the design of plumbing systems, beyond the standard definition, requires a deep understanding of the interaction of such systems within the environment in which they are being applied. </a:t>
            </a:r>
            <a:endParaRPr lang="en-US" sz="2000" dirty="0" smtClean="0">
              <a:solidFill>
                <a:srgbClr val="0070C0"/>
              </a:solidFill>
              <a:latin typeface="Calibri" charset="0"/>
              <a:ea typeface="Calibri" charset="0"/>
              <a:cs typeface="Calibri" charset="0"/>
            </a:endParaRPr>
          </a:p>
          <a:p>
            <a:pPr marL="342900" lvl="1" indent="-342900">
              <a:buFont typeface="Arial" charset="0"/>
              <a:buChar char="•"/>
            </a:pPr>
            <a:endParaRPr lang="en-US" sz="2000" dirty="0">
              <a:solidFill>
                <a:srgbClr val="0070C0"/>
              </a:solidFill>
              <a:latin typeface="Calibri" charset="0"/>
              <a:ea typeface="Calibri" charset="0"/>
              <a:cs typeface="Calibri" charset="0"/>
            </a:endParaRPr>
          </a:p>
          <a:p>
            <a:pPr marL="342900" lvl="1" indent="-342900">
              <a:buFont typeface="Arial" charset="0"/>
              <a:buChar char="•"/>
            </a:pPr>
            <a:r>
              <a:rPr lang="en-US" sz="2000" dirty="0">
                <a:solidFill>
                  <a:srgbClr val="0070C0"/>
                </a:solidFill>
                <a:latin typeface="Calibri" charset="0"/>
                <a:ea typeface="Calibri" charset="0"/>
                <a:cs typeface="Calibri" charset="0"/>
              </a:rPr>
              <a:t>The more technical plumbing systems require greater knowledge and skills, such as medical gas, water distribution on a macro scale, an understanding of water processes, etc.</a:t>
            </a:r>
          </a:p>
        </p:txBody>
      </p:sp>
    </p:spTree>
    <p:extLst>
      <p:ext uri="{BB962C8B-B14F-4D97-AF65-F5344CB8AC3E}">
        <p14:creationId xmlns:p14="http://schemas.microsoft.com/office/powerpoint/2010/main" val="1982567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7086600" cy="4953000"/>
          </a:xfrm>
        </p:spPr>
        <p:txBody>
          <a:bodyPr>
            <a:noAutofit/>
          </a:bodyPr>
          <a:lstStyle/>
          <a:p>
            <a:pPr>
              <a:buFont typeface="Arial" charset="0"/>
              <a:buChar char="•"/>
            </a:pPr>
            <a:endParaRPr lang="en-US" sz="1800" dirty="0" smtClean="0">
              <a:solidFill>
                <a:srgbClr val="FF0000"/>
              </a:solidFill>
            </a:endParaRPr>
          </a:p>
          <a:p>
            <a:pPr>
              <a:buFont typeface="Arial" charset="0"/>
              <a:buChar char="•"/>
            </a:pPr>
            <a:r>
              <a:rPr lang="en-US" sz="2000" dirty="0" smtClean="0"/>
              <a:t>Consider </a:t>
            </a:r>
            <a:r>
              <a:rPr lang="en-US" sz="2000" dirty="0"/>
              <a:t>the City of Flint, MI, in which appropriate evaluation of the impact of switching water systems was neither understood nor considered. </a:t>
            </a:r>
            <a:endParaRPr lang="en-US" sz="2000" dirty="0" smtClean="0"/>
          </a:p>
          <a:p>
            <a:pPr>
              <a:buFont typeface="Arial" charset="0"/>
              <a:buChar char="•"/>
            </a:pPr>
            <a:endParaRPr lang="en-US" sz="2000" dirty="0" smtClean="0"/>
          </a:p>
          <a:p>
            <a:pPr>
              <a:buFont typeface="Arial" charset="0"/>
              <a:buChar char="•"/>
            </a:pPr>
            <a:r>
              <a:rPr lang="en-US" sz="2000" dirty="0" smtClean="0"/>
              <a:t>Changing </a:t>
            </a:r>
            <a:r>
              <a:rPr lang="en-US" sz="2000" dirty="0"/>
              <a:t>the pH of the water allowed lead to be stripped from the existing piping and enter the drinking water of the consumer. </a:t>
            </a:r>
            <a:endParaRPr lang="en-US" sz="2000" dirty="0" smtClean="0"/>
          </a:p>
          <a:p>
            <a:pPr>
              <a:buFont typeface="Arial" charset="0"/>
              <a:buChar char="•"/>
            </a:pPr>
            <a:endParaRPr lang="en-US" sz="2000" dirty="0" smtClean="0"/>
          </a:p>
          <a:p>
            <a:pPr>
              <a:buFont typeface="Arial" charset="0"/>
              <a:buChar char="•"/>
            </a:pPr>
            <a:r>
              <a:rPr lang="en-US" sz="2000" dirty="0" smtClean="0"/>
              <a:t>This </a:t>
            </a:r>
            <a:r>
              <a:rPr lang="en-US" sz="2000" dirty="0"/>
              <a:t>has and will continue to have a negative impact on the public’s health, safety, and welfare (which is the paramount, and underlying, concern that ASPE is attempting to address</a:t>
            </a:r>
            <a:r>
              <a:rPr lang="en-US" sz="2000" dirty="0" smtClean="0"/>
              <a:t>).</a:t>
            </a:r>
          </a:p>
          <a:p>
            <a:pPr>
              <a:buFont typeface="Arial" charset="0"/>
              <a:buChar char="•"/>
            </a:pPr>
            <a:endParaRPr lang="en-US" sz="1800" dirty="0" smtClean="0"/>
          </a:p>
        </p:txBody>
      </p:sp>
    </p:spTree>
    <p:extLst>
      <p:ext uri="{BB962C8B-B14F-4D97-AF65-F5344CB8AC3E}">
        <p14:creationId xmlns:p14="http://schemas.microsoft.com/office/powerpoint/2010/main" val="1698729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38200"/>
            <a:ext cx="6096000" cy="5016758"/>
          </a:xfrm>
          <a:prstGeom prst="rect">
            <a:avLst/>
          </a:prstGeom>
        </p:spPr>
        <p:txBody>
          <a:bodyPr wrap="square">
            <a:spAutoFit/>
          </a:bodyPr>
          <a:lstStyle/>
          <a:p>
            <a:pPr marL="342900" indent="-342900">
              <a:buFont typeface="Arial" charset="0"/>
              <a:buChar char="•"/>
            </a:pPr>
            <a:r>
              <a:rPr lang="en-US" sz="2000" dirty="0">
                <a:solidFill>
                  <a:srgbClr val="0070C0"/>
                </a:solidFill>
                <a:latin typeface="Calibri" charset="0"/>
                <a:ea typeface="Calibri" charset="0"/>
                <a:cs typeface="Calibri" charset="0"/>
              </a:rPr>
              <a:t>Legionella continues to have an adverse impact on the public’s health, safety, and welfare. Initially this was thought to be associated with HVAC cooling towers, and in some cases continues to be. </a:t>
            </a:r>
            <a:endParaRPr lang="en-US" sz="2000" dirty="0" smtClean="0">
              <a:solidFill>
                <a:srgbClr val="0070C0"/>
              </a:solidFill>
              <a:latin typeface="Calibri" charset="0"/>
              <a:ea typeface="Calibri" charset="0"/>
              <a:cs typeface="Calibri" charset="0"/>
            </a:endParaRPr>
          </a:p>
          <a:p>
            <a:pPr>
              <a:buFont typeface="Arial" charset="0"/>
              <a:buChar char="•"/>
            </a:pPr>
            <a:endParaRPr lang="en-US" sz="2000" dirty="0">
              <a:solidFill>
                <a:srgbClr val="0070C0"/>
              </a:solidFill>
              <a:latin typeface="Calibri" charset="0"/>
              <a:ea typeface="Calibri" charset="0"/>
              <a:cs typeface="Calibri" charset="0"/>
            </a:endParaRPr>
          </a:p>
          <a:p>
            <a:pPr marL="342900" indent="-342900">
              <a:buFont typeface="Arial" charset="0"/>
              <a:buChar char="•"/>
            </a:pPr>
            <a:r>
              <a:rPr lang="en-US" sz="2000" dirty="0">
                <a:solidFill>
                  <a:srgbClr val="0070C0"/>
                </a:solidFill>
                <a:latin typeface="Calibri" charset="0"/>
                <a:ea typeface="Calibri" charset="0"/>
                <a:cs typeface="Calibri" charset="0"/>
              </a:rPr>
              <a:t>However, a Legionella bacterium is a naturally occurring condition in all water. </a:t>
            </a:r>
            <a:endParaRPr lang="en-US" sz="2000" dirty="0" smtClean="0">
              <a:solidFill>
                <a:srgbClr val="0070C0"/>
              </a:solidFill>
              <a:latin typeface="Calibri" charset="0"/>
              <a:ea typeface="Calibri" charset="0"/>
              <a:cs typeface="Calibri" charset="0"/>
            </a:endParaRPr>
          </a:p>
          <a:p>
            <a:pPr>
              <a:buFont typeface="Arial" charset="0"/>
              <a:buChar char="•"/>
            </a:pPr>
            <a:endParaRPr lang="en-US" sz="2000" dirty="0">
              <a:solidFill>
                <a:srgbClr val="0070C0"/>
              </a:solidFill>
              <a:latin typeface="Calibri" charset="0"/>
              <a:ea typeface="Calibri" charset="0"/>
              <a:cs typeface="Calibri" charset="0"/>
            </a:endParaRPr>
          </a:p>
          <a:p>
            <a:pPr marL="342900" indent="-342900">
              <a:buFont typeface="Arial" charset="0"/>
              <a:buChar char="•"/>
            </a:pPr>
            <a:r>
              <a:rPr lang="en-US" sz="2000" dirty="0">
                <a:solidFill>
                  <a:srgbClr val="0070C0"/>
                </a:solidFill>
                <a:latin typeface="Calibri" charset="0"/>
                <a:ea typeface="Calibri" charset="0"/>
                <a:cs typeface="Calibri" charset="0"/>
              </a:rPr>
              <a:t>The lack of understanding as to how to adequately monitor and control such bacterium within water will continue to have a negative impact on the public’s health, safety, and welfare. </a:t>
            </a:r>
            <a:endParaRPr lang="en-US" sz="2000" dirty="0" smtClean="0">
              <a:solidFill>
                <a:srgbClr val="0070C0"/>
              </a:solidFill>
              <a:latin typeface="Calibri" charset="0"/>
              <a:ea typeface="Calibri" charset="0"/>
              <a:cs typeface="Calibri" charset="0"/>
            </a:endParaRPr>
          </a:p>
          <a:p>
            <a:pPr>
              <a:buFont typeface="Arial" charset="0"/>
              <a:buChar char="•"/>
            </a:pPr>
            <a:endParaRPr lang="en-US" sz="2000" dirty="0">
              <a:solidFill>
                <a:srgbClr val="0070C0"/>
              </a:solidFill>
              <a:latin typeface="Calibri" charset="0"/>
              <a:ea typeface="Calibri" charset="0"/>
              <a:cs typeface="Calibri" charset="0"/>
            </a:endParaRPr>
          </a:p>
          <a:p>
            <a:pPr marL="342900" indent="-342900">
              <a:buFont typeface="Arial" charset="0"/>
              <a:buChar char="•"/>
            </a:pPr>
            <a:r>
              <a:rPr lang="en-US" sz="2000" dirty="0">
                <a:solidFill>
                  <a:srgbClr val="0070C0"/>
                </a:solidFill>
                <a:latin typeface="Calibri" charset="0"/>
                <a:ea typeface="Calibri" charset="0"/>
                <a:cs typeface="Calibri" charset="0"/>
              </a:rPr>
              <a:t>This is another issue in which plumbing engineers play an important role in minimizing or eliminating public health problems. </a:t>
            </a:r>
          </a:p>
        </p:txBody>
      </p:sp>
    </p:spTree>
    <p:extLst>
      <p:ext uri="{BB962C8B-B14F-4D97-AF65-F5344CB8AC3E}">
        <p14:creationId xmlns:p14="http://schemas.microsoft.com/office/powerpoint/2010/main" val="1453154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7162800" cy="3886200"/>
          </a:xfrm>
        </p:spPr>
        <p:txBody>
          <a:bodyPr>
            <a:noAutofit/>
          </a:bodyPr>
          <a:lstStyle/>
          <a:p>
            <a:pPr marL="285750" lvl="1">
              <a:buFont typeface="Arial" charset="0"/>
              <a:buChar char="•"/>
            </a:pPr>
            <a:r>
              <a:rPr lang="en-US" sz="2000" dirty="0" smtClean="0"/>
              <a:t>A </a:t>
            </a:r>
            <a:r>
              <a:rPr lang="en-US" sz="2000" dirty="0"/>
              <a:t>19-year-old Kansas resident is now a student at the Kansas School for the Blind following a medical gas accident during a 2009 dental </a:t>
            </a:r>
            <a:r>
              <a:rPr lang="en-US" sz="2000" dirty="0" smtClean="0"/>
              <a:t>procedure. </a:t>
            </a:r>
          </a:p>
          <a:p>
            <a:pPr marL="285750" lvl="1">
              <a:buFont typeface="Arial" charset="0"/>
              <a:buChar char="•"/>
            </a:pPr>
            <a:endParaRPr lang="en-US" sz="2000" dirty="0" smtClean="0"/>
          </a:p>
          <a:p>
            <a:pPr marL="285750" lvl="1">
              <a:buFont typeface="Arial" charset="0"/>
              <a:buChar char="•"/>
            </a:pPr>
            <a:r>
              <a:rPr lang="en-US" sz="2000" dirty="0" smtClean="0"/>
              <a:t>Allegedly</a:t>
            </a:r>
            <a:r>
              <a:rPr lang="en-US" sz="2000" dirty="0"/>
              <a:t>, oxygen and nitrous oxide lines were crossed during the design and construction of the dental office in question. </a:t>
            </a:r>
            <a:r>
              <a:rPr lang="en-US" sz="2000" dirty="0" smtClean="0"/>
              <a:t>It </a:t>
            </a:r>
            <a:r>
              <a:rPr lang="en-US" sz="2000" dirty="0"/>
              <a:t>is also alleged that the city, during inspections of the office, should have caught the problem. </a:t>
            </a:r>
            <a:endParaRPr lang="en-US" sz="2000" dirty="0" smtClean="0"/>
          </a:p>
          <a:p>
            <a:pPr marL="285750" lvl="1">
              <a:buFont typeface="Arial" charset="0"/>
              <a:buChar char="•"/>
            </a:pPr>
            <a:endParaRPr lang="en-US" sz="2000" dirty="0" smtClean="0"/>
          </a:p>
          <a:p>
            <a:pPr marL="285750" lvl="1">
              <a:buFont typeface="Arial" charset="0"/>
              <a:buChar char="•"/>
            </a:pPr>
            <a:r>
              <a:rPr lang="en-US" sz="2000" dirty="0" smtClean="0"/>
              <a:t>The </a:t>
            </a:r>
            <a:r>
              <a:rPr lang="en-US" sz="2000" dirty="0"/>
              <a:t>19-year-old is now legally blind, walking with difficulty (requiring help from a cane</a:t>
            </a:r>
            <a:r>
              <a:rPr lang="en-US" sz="2000" dirty="0" smtClean="0"/>
              <a:t>), </a:t>
            </a:r>
            <a:r>
              <a:rPr lang="en-US" sz="2000" dirty="0"/>
              <a:t>and has suffered some hearing </a:t>
            </a:r>
            <a:r>
              <a:rPr lang="en-US" sz="2000" dirty="0" smtClean="0"/>
              <a:t>loss.</a:t>
            </a:r>
          </a:p>
          <a:p>
            <a:pPr marL="285750" lvl="1">
              <a:buFont typeface="Arial" charset="0"/>
              <a:buChar char="•"/>
            </a:pPr>
            <a:endParaRPr kumimoji="1" lang="ja-JP" altLang="en-US" sz="1800" dirty="0"/>
          </a:p>
        </p:txBody>
      </p:sp>
    </p:spTree>
    <p:extLst>
      <p:ext uri="{BB962C8B-B14F-4D97-AF65-F5344CB8AC3E}">
        <p14:creationId xmlns:p14="http://schemas.microsoft.com/office/powerpoint/2010/main" val="1891691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295400"/>
            <a:ext cx="6096000" cy="4093428"/>
          </a:xfrm>
          <a:prstGeom prst="rect">
            <a:avLst/>
          </a:prstGeom>
        </p:spPr>
        <p:txBody>
          <a:bodyPr wrap="square">
            <a:spAutoFit/>
          </a:bodyPr>
          <a:lstStyle/>
          <a:p>
            <a:pPr marL="342900" indent="-342900">
              <a:buFont typeface="Arial" charset="0"/>
              <a:buChar char="•"/>
            </a:pPr>
            <a:r>
              <a:rPr lang="en-US" sz="2000" dirty="0">
                <a:solidFill>
                  <a:srgbClr val="0070C0"/>
                </a:solidFill>
                <a:latin typeface="Calibri" charset="0"/>
                <a:ea typeface="Calibri" charset="0"/>
                <a:cs typeface="Calibri" charset="0"/>
              </a:rPr>
              <a:t>The level of knowledge needed for modern and complex water and sanitary systems continues to increase. This continued growth in complexity will continue to mandate a need for specialized knowledge that differs from engineers who specialize in environmental </a:t>
            </a:r>
            <a:r>
              <a:rPr lang="en-US" sz="2000" dirty="0" smtClean="0">
                <a:solidFill>
                  <a:srgbClr val="0070C0"/>
                </a:solidFill>
                <a:latin typeface="Calibri" charset="0"/>
                <a:ea typeface="Calibri" charset="0"/>
                <a:cs typeface="Calibri" charset="0"/>
              </a:rPr>
              <a:t>conditioning.</a:t>
            </a:r>
          </a:p>
          <a:p>
            <a:pPr marL="342900" indent="-342900">
              <a:buFont typeface="Arial" charset="0"/>
              <a:buChar char="•"/>
            </a:pPr>
            <a:endParaRPr lang="en-US" sz="2000" dirty="0" smtClean="0">
              <a:solidFill>
                <a:srgbClr val="0070C0"/>
              </a:solidFill>
              <a:latin typeface="Calibri" charset="0"/>
              <a:ea typeface="Calibri" charset="0"/>
              <a:cs typeface="Calibri" charset="0"/>
            </a:endParaRPr>
          </a:p>
          <a:p>
            <a:pPr marL="342900" indent="-342900">
              <a:buFont typeface="Arial" charset="0"/>
              <a:buChar char="•"/>
            </a:pPr>
            <a:r>
              <a:rPr lang="en-US" sz="2000" dirty="0" smtClean="0">
                <a:solidFill>
                  <a:srgbClr val="0070C0"/>
                </a:solidFill>
                <a:latin typeface="Calibri" charset="0"/>
                <a:ea typeface="Calibri" charset="0"/>
                <a:cs typeface="Calibri" charset="0"/>
              </a:rPr>
              <a:t>No </a:t>
            </a:r>
            <a:r>
              <a:rPr lang="en-US" sz="2000" dirty="0">
                <a:solidFill>
                  <a:srgbClr val="0070C0"/>
                </a:solidFill>
                <a:latin typeface="Calibri" charset="0"/>
                <a:ea typeface="Calibri" charset="0"/>
                <a:cs typeface="Calibri" charset="0"/>
              </a:rPr>
              <a:t>engineer, professional, or degreed individual </a:t>
            </a:r>
            <a:r>
              <a:rPr lang="en-US" sz="2000" dirty="0" smtClean="0">
                <a:solidFill>
                  <a:srgbClr val="0070C0"/>
                </a:solidFill>
                <a:latin typeface="Calibri" charset="0"/>
                <a:ea typeface="Calibri" charset="0"/>
                <a:cs typeface="Calibri" charset="0"/>
              </a:rPr>
              <a:t>can.  be knowledgeable of everything. That is why Professional Engineers focus on their core competencies—those to which they can show specific, demonstrated, and documented knowledge before their peers.  </a:t>
            </a:r>
            <a:endParaRPr lang="en-US" sz="2000" dirty="0">
              <a:solidFill>
                <a:srgbClr val="0070C0"/>
              </a:solidFill>
              <a:latin typeface="Calibri" charset="0"/>
              <a:ea typeface="Calibri" charset="0"/>
              <a:cs typeface="Calibri" charset="0"/>
            </a:endParaRPr>
          </a:p>
        </p:txBody>
      </p:sp>
    </p:spTree>
    <p:extLst>
      <p:ext uri="{BB962C8B-B14F-4D97-AF65-F5344CB8AC3E}">
        <p14:creationId xmlns:p14="http://schemas.microsoft.com/office/powerpoint/2010/main" val="16977108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2184"/>
            <a:ext cx="7086600" cy="685800"/>
          </a:xfrm>
        </p:spPr>
        <p:txBody>
          <a:bodyPr>
            <a:normAutofit/>
          </a:bodyPr>
          <a:lstStyle/>
          <a:p>
            <a:r>
              <a:rPr lang="en-US" sz="3200" b="1" dirty="0"/>
              <a:t>To summarize:</a:t>
            </a:r>
            <a:endParaRPr lang="en-US" sz="3200" dirty="0"/>
          </a:p>
        </p:txBody>
      </p:sp>
      <p:sp>
        <p:nvSpPr>
          <p:cNvPr id="3" name="Content Placeholder 2"/>
          <p:cNvSpPr>
            <a:spLocks noGrp="1"/>
          </p:cNvSpPr>
          <p:nvPr>
            <p:ph idx="1"/>
          </p:nvPr>
        </p:nvSpPr>
        <p:spPr>
          <a:xfrm>
            <a:off x="457200" y="1143000"/>
            <a:ext cx="7162800" cy="4267200"/>
          </a:xfrm>
        </p:spPr>
        <p:txBody>
          <a:bodyPr>
            <a:noAutofit/>
          </a:bodyPr>
          <a:lstStyle/>
          <a:p>
            <a:pPr lvl="0">
              <a:buFont typeface="Arial" charset="0"/>
              <a:buChar char="•"/>
            </a:pPr>
            <a:r>
              <a:rPr lang="en-US" sz="2000" dirty="0" smtClean="0"/>
              <a:t>Note what </a:t>
            </a:r>
            <a:r>
              <a:rPr lang="en-US" sz="2000" dirty="0"/>
              <a:t>ASPE is proposing: placing plumbing as an</a:t>
            </a:r>
            <a:r>
              <a:rPr lang="en-US" sz="2000" b="1" dirty="0"/>
              <a:t> OPTION</a:t>
            </a:r>
            <a:r>
              <a:rPr lang="en-US" sz="2000" dirty="0"/>
              <a:t> under the MEPP examination as developed by </a:t>
            </a:r>
            <a:r>
              <a:rPr lang="en-US" sz="2000" dirty="0" smtClean="0"/>
              <a:t>NCEES </a:t>
            </a:r>
            <a:r>
              <a:rPr lang="en-US" sz="2000" dirty="0"/>
              <a:t>and administered by the various </a:t>
            </a:r>
            <a:r>
              <a:rPr lang="en-US" sz="2000" dirty="0" smtClean="0"/>
              <a:t>state </a:t>
            </a:r>
            <a:r>
              <a:rPr lang="en-US" sz="2000" dirty="0"/>
              <a:t>b</a:t>
            </a:r>
            <a:r>
              <a:rPr lang="en-US" sz="2000" dirty="0" smtClean="0"/>
              <a:t>oards</a:t>
            </a:r>
            <a:r>
              <a:rPr lang="en-US" sz="2000" dirty="0"/>
              <a:t>. </a:t>
            </a:r>
            <a:endParaRPr lang="en-US" sz="2000" dirty="0" smtClean="0"/>
          </a:p>
          <a:p>
            <a:pPr lvl="0">
              <a:buFont typeface="Arial" charset="0"/>
              <a:buChar char="•"/>
            </a:pPr>
            <a:endParaRPr lang="en-US" sz="2000" dirty="0" smtClean="0"/>
          </a:p>
          <a:p>
            <a:pPr lvl="0">
              <a:buFont typeface="Arial" charset="0"/>
              <a:buChar char="•"/>
            </a:pPr>
            <a:r>
              <a:rPr lang="en-US" sz="2000" b="1" dirty="0" smtClean="0"/>
              <a:t>NO</a:t>
            </a:r>
            <a:r>
              <a:rPr lang="en-US" sz="2000" dirty="0" smtClean="0"/>
              <a:t> </a:t>
            </a:r>
            <a:r>
              <a:rPr lang="en-US" sz="2000" dirty="0"/>
              <a:t>attempt </a:t>
            </a:r>
            <a:r>
              <a:rPr lang="en-US" sz="2000" dirty="0" smtClean="0"/>
              <a:t>is being </a:t>
            </a:r>
            <a:r>
              <a:rPr lang="en-US" sz="2000" dirty="0"/>
              <a:t>made to develop </a:t>
            </a:r>
            <a:r>
              <a:rPr lang="en-US" sz="2000" dirty="0" smtClean="0"/>
              <a:t>plumbing engineering </a:t>
            </a:r>
            <a:r>
              <a:rPr lang="en-US" sz="2000" dirty="0"/>
              <a:t>as a stand-alone discipline within the NCEES or any </a:t>
            </a:r>
            <a:r>
              <a:rPr lang="en-US" sz="2000" dirty="0" smtClean="0"/>
              <a:t>state board.</a:t>
            </a:r>
          </a:p>
          <a:p>
            <a:pPr lvl="0">
              <a:buFont typeface="Arial" charset="0"/>
              <a:buChar char="•"/>
            </a:pPr>
            <a:endParaRPr lang="en-US" sz="2000" dirty="0" smtClean="0"/>
          </a:p>
          <a:p>
            <a:pPr lvl="0">
              <a:buFont typeface="Arial" charset="0"/>
              <a:buChar char="•"/>
            </a:pPr>
            <a:r>
              <a:rPr lang="en-US" sz="2000" dirty="0" smtClean="0"/>
              <a:t>It </a:t>
            </a:r>
            <a:r>
              <a:rPr lang="en-US" sz="2000" dirty="0"/>
              <a:t>is </a:t>
            </a:r>
            <a:r>
              <a:rPr lang="en-US" sz="2000" b="1" dirty="0"/>
              <a:t>NOT</a:t>
            </a:r>
            <a:r>
              <a:rPr lang="en-US" sz="2000" dirty="0"/>
              <a:t> in ASPE's interests to restrict the practice of any Registered Engineer or place any undue hardship on any engineering concern. </a:t>
            </a:r>
            <a:endParaRPr lang="en-US" sz="2000" dirty="0" smtClean="0"/>
          </a:p>
          <a:p>
            <a:pPr lvl="0">
              <a:buFont typeface="Arial" charset="0"/>
              <a:buChar char="•"/>
            </a:pPr>
            <a:endParaRPr lang="en-US" sz="1800" dirty="0"/>
          </a:p>
        </p:txBody>
      </p:sp>
    </p:spTree>
    <p:extLst>
      <p:ext uri="{BB962C8B-B14F-4D97-AF65-F5344CB8AC3E}">
        <p14:creationId xmlns:p14="http://schemas.microsoft.com/office/powerpoint/2010/main" val="161881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7799"/>
            <a:ext cx="6248400" cy="4401205"/>
          </a:xfrm>
          <a:prstGeom prst="rect">
            <a:avLst/>
          </a:prstGeom>
        </p:spPr>
        <p:txBody>
          <a:bodyPr wrap="square">
            <a:spAutoFit/>
          </a:bodyPr>
          <a:lstStyle/>
          <a:p>
            <a:pPr marL="342900" lvl="0" indent="-342900">
              <a:buFont typeface="Arial" charset="0"/>
              <a:buChar char="•"/>
            </a:pPr>
            <a:r>
              <a:rPr lang="en-US" sz="2000" dirty="0">
                <a:solidFill>
                  <a:srgbClr val="0070C0"/>
                </a:solidFill>
                <a:latin typeface="Calibri" charset="0"/>
                <a:ea typeface="Calibri" charset="0"/>
                <a:cs typeface="Calibri" charset="0"/>
              </a:rPr>
              <a:t>As we understand it, as a PE one should be able to practice in any area that is within one’s area of expertise and in which one can demonstrate competency therein. </a:t>
            </a:r>
            <a:endParaRPr lang="en-US" sz="2000" dirty="0" smtClean="0">
              <a:solidFill>
                <a:srgbClr val="0070C0"/>
              </a:solidFill>
              <a:latin typeface="Calibri" charset="0"/>
              <a:ea typeface="Calibri" charset="0"/>
              <a:cs typeface="Calibri" charset="0"/>
            </a:endParaRPr>
          </a:p>
          <a:p>
            <a:pPr lvl="0">
              <a:buFont typeface="Arial" charset="0"/>
              <a:buChar char="•"/>
            </a:pPr>
            <a:endParaRPr lang="en-US" sz="2000" dirty="0">
              <a:solidFill>
                <a:srgbClr val="0070C0"/>
              </a:solidFill>
              <a:latin typeface="Calibri" charset="0"/>
              <a:ea typeface="Calibri" charset="0"/>
              <a:cs typeface="Calibri" charset="0"/>
            </a:endParaRPr>
          </a:p>
          <a:p>
            <a:pPr marL="342900" lvl="0" indent="-342900">
              <a:buFont typeface="Arial" charset="0"/>
              <a:buChar char="•"/>
            </a:pPr>
            <a:r>
              <a:rPr lang="en-US" sz="2000" dirty="0">
                <a:solidFill>
                  <a:srgbClr val="0070C0"/>
                </a:solidFill>
                <a:latin typeface="Calibri" charset="0"/>
                <a:ea typeface="Calibri" charset="0"/>
                <a:cs typeface="Calibri" charset="0"/>
              </a:rPr>
              <a:t>That competency is verified when one’s peers are in agreement that the person has demonstrated sufficient knowledge in the product/work they produce. </a:t>
            </a:r>
            <a:endParaRPr lang="en-US" sz="2000" dirty="0" smtClean="0">
              <a:solidFill>
                <a:srgbClr val="0070C0"/>
              </a:solidFill>
              <a:latin typeface="Calibri" charset="0"/>
              <a:ea typeface="Calibri" charset="0"/>
              <a:cs typeface="Calibri" charset="0"/>
            </a:endParaRPr>
          </a:p>
          <a:p>
            <a:pPr lvl="0">
              <a:buFont typeface="Arial" charset="0"/>
              <a:buChar char="•"/>
            </a:pPr>
            <a:endParaRPr lang="en-US" sz="2000" dirty="0">
              <a:solidFill>
                <a:srgbClr val="0070C0"/>
              </a:solidFill>
              <a:latin typeface="Calibri" charset="0"/>
              <a:ea typeface="Calibri" charset="0"/>
              <a:cs typeface="Calibri" charset="0"/>
            </a:endParaRPr>
          </a:p>
          <a:p>
            <a:pPr marL="342900" lvl="0" indent="-342900">
              <a:buFont typeface="Arial" charset="0"/>
              <a:buChar char="•"/>
            </a:pPr>
            <a:r>
              <a:rPr lang="en-US" sz="2000" dirty="0">
                <a:solidFill>
                  <a:srgbClr val="0070C0"/>
                </a:solidFill>
                <a:latin typeface="Calibri" charset="0"/>
                <a:ea typeface="Calibri" charset="0"/>
                <a:cs typeface="Calibri" charset="0"/>
              </a:rPr>
              <a:t>Under ASPE's proposal, this will </a:t>
            </a:r>
            <a:r>
              <a:rPr lang="en-US" sz="2000" b="1" dirty="0">
                <a:solidFill>
                  <a:srgbClr val="0070C0"/>
                </a:solidFill>
                <a:latin typeface="Calibri" charset="0"/>
                <a:ea typeface="Calibri" charset="0"/>
                <a:cs typeface="Calibri" charset="0"/>
              </a:rPr>
              <a:t>NOT</a:t>
            </a:r>
            <a:r>
              <a:rPr lang="en-US" sz="2000" dirty="0">
                <a:solidFill>
                  <a:srgbClr val="0070C0"/>
                </a:solidFill>
                <a:latin typeface="Calibri" charset="0"/>
                <a:ea typeface="Calibri" charset="0"/>
                <a:cs typeface="Calibri" charset="0"/>
              </a:rPr>
              <a:t> change.  Current PEs who can meet this criterion </a:t>
            </a:r>
            <a:r>
              <a:rPr lang="en-US" sz="2000" b="1" dirty="0">
                <a:solidFill>
                  <a:srgbClr val="0070C0"/>
                </a:solidFill>
                <a:latin typeface="Calibri" charset="0"/>
                <a:ea typeface="Calibri" charset="0"/>
                <a:cs typeface="Calibri" charset="0"/>
              </a:rPr>
              <a:t>WILL</a:t>
            </a:r>
            <a:r>
              <a:rPr lang="en-US" sz="2000" dirty="0">
                <a:solidFill>
                  <a:srgbClr val="0070C0"/>
                </a:solidFill>
                <a:latin typeface="Calibri" charset="0"/>
                <a:ea typeface="Calibri" charset="0"/>
                <a:cs typeface="Calibri" charset="0"/>
              </a:rPr>
              <a:t> continue to be able to place their seal/signature on plumbing documents. </a:t>
            </a:r>
          </a:p>
        </p:txBody>
      </p:sp>
      <p:sp>
        <p:nvSpPr>
          <p:cNvPr id="3" name="Rectangle 2"/>
          <p:cNvSpPr/>
          <p:nvPr/>
        </p:nvSpPr>
        <p:spPr>
          <a:xfrm>
            <a:off x="609600" y="762000"/>
            <a:ext cx="3124200" cy="584775"/>
          </a:xfrm>
          <a:prstGeom prst="rect">
            <a:avLst/>
          </a:prstGeom>
        </p:spPr>
        <p:txBody>
          <a:bodyPr wrap="square">
            <a:spAutoFit/>
          </a:bodyPr>
          <a:lstStyle/>
          <a:p>
            <a:r>
              <a:rPr lang="en-US" sz="3200" b="1" dirty="0">
                <a:solidFill>
                  <a:srgbClr val="00B050"/>
                </a:solidFill>
                <a:latin typeface="Calibri" charset="0"/>
                <a:ea typeface="Calibri" charset="0"/>
                <a:cs typeface="Calibri" charset="0"/>
              </a:rPr>
              <a:t>To summarize:</a:t>
            </a:r>
            <a:endParaRPr lang="en-US" sz="3200" dirty="0">
              <a:solidFill>
                <a:srgbClr val="00B050"/>
              </a:solidFill>
              <a:latin typeface="Calibri" charset="0"/>
              <a:ea typeface="Calibri" charset="0"/>
              <a:cs typeface="Calibri" charset="0"/>
            </a:endParaRPr>
          </a:p>
        </p:txBody>
      </p:sp>
    </p:spTree>
    <p:extLst>
      <p:ext uri="{BB962C8B-B14F-4D97-AF65-F5344CB8AC3E}">
        <p14:creationId xmlns:p14="http://schemas.microsoft.com/office/powerpoint/2010/main" val="6279522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514600"/>
            <a:ext cx="7086600" cy="3886200"/>
          </a:xfrm>
        </p:spPr>
        <p:txBody>
          <a:bodyPr>
            <a:normAutofit/>
          </a:bodyPr>
          <a:lstStyle/>
          <a:p>
            <a:pPr>
              <a:buFont typeface="Arial" charset="0"/>
              <a:buChar char="•"/>
            </a:pPr>
            <a:r>
              <a:rPr lang="en-US" sz="2000" dirty="0"/>
              <a:t>The ultimate goal of the Society's initiative is the establishment of a verifiable measure of competency for the discipline of plumbing and the continued, no…</a:t>
            </a:r>
            <a:r>
              <a:rPr lang="en-US" sz="2000" b="1" dirty="0"/>
              <a:t>enhanced,</a:t>
            </a:r>
            <a:r>
              <a:rPr lang="en-US" sz="2000" dirty="0"/>
              <a:t> protection of the health, safety, and welfare of the public at large. </a:t>
            </a:r>
            <a:endParaRPr lang="en-US" sz="2000" dirty="0" smtClean="0"/>
          </a:p>
          <a:p>
            <a:pPr>
              <a:buFont typeface="Arial" charset="0"/>
              <a:buChar char="•"/>
            </a:pPr>
            <a:endParaRPr lang="en-US" sz="2000" dirty="0" smtClean="0"/>
          </a:p>
          <a:p>
            <a:pPr>
              <a:buFont typeface="Arial" charset="0"/>
              <a:buChar char="•"/>
            </a:pPr>
            <a:r>
              <a:rPr lang="en-US" sz="2000" dirty="0" smtClean="0"/>
              <a:t>As </a:t>
            </a:r>
            <a:r>
              <a:rPr lang="en-US" sz="2000" dirty="0"/>
              <a:t>design professionals, should we not be expected to do any less?</a:t>
            </a:r>
            <a:endParaRPr kumimoji="1" lang="ja-JP" altLang="en-US" sz="2000" dirty="0"/>
          </a:p>
        </p:txBody>
      </p:sp>
      <p:sp>
        <p:nvSpPr>
          <p:cNvPr id="4" name="Title 1"/>
          <p:cNvSpPr>
            <a:spLocks noGrp="1"/>
          </p:cNvSpPr>
          <p:nvPr>
            <p:ph type="title"/>
          </p:nvPr>
        </p:nvSpPr>
        <p:spPr>
          <a:xfrm>
            <a:off x="403485" y="838200"/>
            <a:ext cx="7086600" cy="685800"/>
          </a:xfrm>
        </p:spPr>
        <p:txBody>
          <a:bodyPr>
            <a:normAutofit/>
          </a:bodyPr>
          <a:lstStyle/>
          <a:p>
            <a:r>
              <a:rPr lang="en-US" sz="3200" b="1" dirty="0"/>
              <a:t>To summarize</a:t>
            </a:r>
            <a:r>
              <a:rPr lang="en-US" sz="3200" b="1" dirty="0" smtClean="0"/>
              <a:t>:</a:t>
            </a:r>
            <a:endParaRPr lang="en-US" sz="3200" dirty="0">
              <a:solidFill>
                <a:srgbClr val="FF0000"/>
              </a:solidFill>
            </a:endParaRPr>
          </a:p>
        </p:txBody>
      </p:sp>
    </p:spTree>
    <p:extLst>
      <p:ext uri="{BB962C8B-B14F-4D97-AF65-F5344CB8AC3E}">
        <p14:creationId xmlns:p14="http://schemas.microsoft.com/office/powerpoint/2010/main" val="20353004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6669087" cy="1362075"/>
          </a:xfrm>
        </p:spPr>
        <p:txBody>
          <a:bodyPr/>
          <a:lstStyle/>
          <a:p>
            <a:r>
              <a:rPr lang="en-US" dirty="0" smtClean="0"/>
              <a:t>Thank you </a:t>
            </a:r>
            <a:r>
              <a:rPr lang="en-US" b="0" cap="none" dirty="0" smtClean="0"/>
              <a:t>for your time </a:t>
            </a:r>
            <a:br>
              <a:rPr lang="en-US" b="0" cap="none" dirty="0" smtClean="0"/>
            </a:br>
            <a:r>
              <a:rPr lang="en-US" b="0" cap="none" dirty="0" smtClean="0"/>
              <a:t>and attention</a:t>
            </a:r>
            <a:r>
              <a:rPr lang="en-US" b="0" dirty="0" smtClean="0"/>
              <a:t>.</a:t>
            </a:r>
            <a:endParaRPr lang="en-US" dirty="0"/>
          </a:p>
        </p:txBody>
      </p:sp>
    </p:spTree>
    <p:extLst>
      <p:ext uri="{BB962C8B-B14F-4D97-AF65-F5344CB8AC3E}">
        <p14:creationId xmlns:p14="http://schemas.microsoft.com/office/powerpoint/2010/main" val="74959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0"/>
            <a:ext cx="7086600" cy="1046781"/>
          </a:xfrm>
        </p:spPr>
        <p:txBody>
          <a:bodyPr>
            <a:normAutofit/>
          </a:bodyPr>
          <a:lstStyle/>
          <a:p>
            <a:r>
              <a:rPr lang="en-US" sz="2900" b="1" dirty="0"/>
              <a:t>Specifically, what is the </a:t>
            </a:r>
            <a:r>
              <a:rPr lang="en-US" sz="2900" b="1" dirty="0" smtClean="0"/>
              <a:t>PEWG </a:t>
            </a:r>
            <a:r>
              <a:rPr lang="en-US" sz="2900" b="1" dirty="0"/>
              <a:t>proposing?</a:t>
            </a:r>
            <a:r>
              <a:rPr lang="en-US" sz="2900" dirty="0"/>
              <a:t> </a:t>
            </a:r>
            <a:endParaRPr kumimoji="1" lang="ja-JP" altLang="en-US" sz="2900" dirty="0"/>
          </a:p>
        </p:txBody>
      </p:sp>
      <p:sp>
        <p:nvSpPr>
          <p:cNvPr id="3" name="Content Placeholder 2"/>
          <p:cNvSpPr>
            <a:spLocks noGrp="1"/>
          </p:cNvSpPr>
          <p:nvPr>
            <p:ph idx="1"/>
          </p:nvPr>
        </p:nvSpPr>
        <p:spPr>
          <a:xfrm>
            <a:off x="457200" y="3124200"/>
            <a:ext cx="7086600" cy="1371600"/>
          </a:xfrm>
        </p:spPr>
        <p:txBody>
          <a:bodyPr>
            <a:noAutofit/>
          </a:bodyPr>
          <a:lstStyle/>
          <a:p>
            <a:r>
              <a:rPr lang="en-US" sz="2000" dirty="0"/>
              <a:t>The </a:t>
            </a:r>
            <a:r>
              <a:rPr lang="en-US" sz="2000" dirty="0" smtClean="0"/>
              <a:t>PEWG </a:t>
            </a:r>
            <a:r>
              <a:rPr lang="en-US" sz="2000" dirty="0"/>
              <a:t>is proposing that a </a:t>
            </a:r>
            <a:r>
              <a:rPr lang="en-US" sz="2000" dirty="0" smtClean="0"/>
              <a:t>plumbing </a:t>
            </a:r>
            <a:r>
              <a:rPr lang="en-US" sz="2000" dirty="0"/>
              <a:t>OPTION be placed within the MEPP examination. </a:t>
            </a:r>
            <a:endParaRPr lang="en-US" sz="2000" dirty="0" smtClean="0"/>
          </a:p>
          <a:p>
            <a:endParaRPr lang="en-US" sz="2000" dirty="0" smtClean="0"/>
          </a:p>
          <a:p>
            <a:r>
              <a:rPr lang="en-US" sz="2000" dirty="0" smtClean="0"/>
              <a:t>This </a:t>
            </a:r>
            <a:r>
              <a:rPr lang="en-US" sz="2000" dirty="0"/>
              <a:t>option would stand alongside the current options of </a:t>
            </a:r>
            <a:r>
              <a:rPr lang="en-US" sz="2000" dirty="0" smtClean="0"/>
              <a:t>HVAC and refrigeration, machine design, </a:t>
            </a:r>
            <a:r>
              <a:rPr lang="en-US" sz="2000" dirty="0"/>
              <a:t>and </a:t>
            </a:r>
            <a:r>
              <a:rPr lang="en-US" sz="2000" dirty="0" smtClean="0"/>
              <a:t>thermal </a:t>
            </a:r>
            <a:r>
              <a:rPr lang="en-US" sz="2000" dirty="0"/>
              <a:t>and </a:t>
            </a:r>
            <a:r>
              <a:rPr lang="en-US" sz="2000" dirty="0" smtClean="0"/>
              <a:t>fluids </a:t>
            </a:r>
            <a:r>
              <a:rPr lang="en-US" sz="2000" dirty="0"/>
              <a:t>d</a:t>
            </a:r>
            <a:r>
              <a:rPr lang="en-US" sz="2000" dirty="0" smtClean="0"/>
              <a:t>esign</a:t>
            </a:r>
            <a:r>
              <a:rPr lang="en-US" sz="2000" dirty="0"/>
              <a:t>. </a:t>
            </a:r>
            <a:endParaRPr kumimoji="1" lang="ja-JP" altLang="en-US" sz="2000" dirty="0"/>
          </a:p>
        </p:txBody>
      </p:sp>
    </p:spTree>
    <p:extLst>
      <p:ext uri="{BB962C8B-B14F-4D97-AF65-F5344CB8AC3E}">
        <p14:creationId xmlns:p14="http://schemas.microsoft.com/office/powerpoint/2010/main" val="9435969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7086600" cy="1046781"/>
          </a:xfrm>
        </p:spPr>
        <p:txBody>
          <a:bodyPr>
            <a:noAutofit/>
          </a:bodyPr>
          <a:lstStyle/>
          <a:p>
            <a:r>
              <a:rPr lang="en-US" sz="2900" b="1" dirty="0"/>
              <a:t>Is this an attempt to create </a:t>
            </a:r>
            <a:r>
              <a:rPr lang="en-US" sz="2900" b="1" dirty="0" smtClean="0"/>
              <a:t>plumbing </a:t>
            </a:r>
            <a:r>
              <a:rPr lang="en-US" sz="2900" b="1" dirty="0"/>
              <a:t>e</a:t>
            </a:r>
            <a:r>
              <a:rPr lang="en-US" sz="2900" b="1" dirty="0" smtClean="0"/>
              <a:t>ngineering </a:t>
            </a:r>
            <a:r>
              <a:rPr lang="en-US" sz="2900" b="1" dirty="0"/>
              <a:t>as a stand-alone discipline?</a:t>
            </a:r>
            <a:endParaRPr lang="en-US" sz="2900" dirty="0"/>
          </a:p>
        </p:txBody>
      </p:sp>
      <p:sp>
        <p:nvSpPr>
          <p:cNvPr id="3" name="Content Placeholder 2"/>
          <p:cNvSpPr>
            <a:spLocks noGrp="1"/>
          </p:cNvSpPr>
          <p:nvPr>
            <p:ph idx="1"/>
          </p:nvPr>
        </p:nvSpPr>
        <p:spPr>
          <a:xfrm>
            <a:off x="457200" y="3048000"/>
            <a:ext cx="7086600" cy="2057400"/>
          </a:xfrm>
        </p:spPr>
        <p:txBody>
          <a:bodyPr>
            <a:normAutofit/>
          </a:bodyPr>
          <a:lstStyle/>
          <a:p>
            <a:r>
              <a:rPr lang="en-US" sz="2000" dirty="0"/>
              <a:t>The </a:t>
            </a:r>
            <a:r>
              <a:rPr lang="en-US" sz="2000" dirty="0" smtClean="0"/>
              <a:t>PEWG </a:t>
            </a:r>
            <a:r>
              <a:rPr lang="en-US" sz="2000" dirty="0"/>
              <a:t>cannot emphasize enough that </a:t>
            </a:r>
            <a:r>
              <a:rPr lang="en-US" sz="2000" b="1" dirty="0"/>
              <a:t>NO</a:t>
            </a:r>
            <a:r>
              <a:rPr lang="en-US" sz="2000" dirty="0"/>
              <a:t> attempt is being made to establish </a:t>
            </a:r>
            <a:r>
              <a:rPr lang="en-US" sz="2000" dirty="0" smtClean="0"/>
              <a:t>plumbing </a:t>
            </a:r>
            <a:r>
              <a:rPr lang="en-US" sz="2000" dirty="0"/>
              <a:t>as a stand-alone discipline (like </a:t>
            </a:r>
            <a:r>
              <a:rPr lang="en-US" sz="2000" dirty="0" smtClean="0"/>
              <a:t>mechanical</a:t>
            </a:r>
            <a:r>
              <a:rPr lang="en-US" sz="2000" dirty="0"/>
              <a:t>, </a:t>
            </a:r>
            <a:r>
              <a:rPr lang="en-US" sz="2000" dirty="0" smtClean="0"/>
              <a:t>electrical</a:t>
            </a:r>
            <a:r>
              <a:rPr lang="en-US" sz="2000" dirty="0"/>
              <a:t>, </a:t>
            </a:r>
            <a:r>
              <a:rPr lang="en-US" sz="2000" dirty="0" smtClean="0"/>
              <a:t>fire </a:t>
            </a:r>
            <a:r>
              <a:rPr lang="en-US" sz="2000" dirty="0"/>
              <a:t>p</a:t>
            </a:r>
            <a:r>
              <a:rPr lang="en-US" sz="2000" dirty="0" smtClean="0"/>
              <a:t>rotection</a:t>
            </a:r>
            <a:r>
              <a:rPr lang="en-US" sz="2000" dirty="0"/>
              <a:t>, </a:t>
            </a:r>
            <a:r>
              <a:rPr lang="en-US" sz="2000" dirty="0" smtClean="0"/>
              <a:t>civil, </a:t>
            </a:r>
            <a:r>
              <a:rPr lang="en-US" sz="2000" dirty="0"/>
              <a:t>or </a:t>
            </a:r>
            <a:r>
              <a:rPr lang="en-US" sz="2000" dirty="0" smtClean="0"/>
              <a:t>structural </a:t>
            </a:r>
            <a:r>
              <a:rPr lang="en-US" sz="2000" dirty="0"/>
              <a:t>e</a:t>
            </a:r>
            <a:r>
              <a:rPr lang="en-US" sz="2000" dirty="0" smtClean="0"/>
              <a:t>ngineering</a:t>
            </a:r>
            <a:r>
              <a:rPr lang="en-US" sz="2000" dirty="0"/>
              <a:t>) or as a </a:t>
            </a:r>
            <a:r>
              <a:rPr lang="en-US" sz="2000" dirty="0" smtClean="0"/>
              <a:t>state-sponsored </a:t>
            </a:r>
            <a:r>
              <a:rPr lang="en-US" sz="2000" dirty="0"/>
              <a:t>“</a:t>
            </a:r>
            <a:r>
              <a:rPr lang="en-US" sz="2000" dirty="0" smtClean="0"/>
              <a:t>specialty.” </a:t>
            </a:r>
            <a:endParaRPr kumimoji="1" lang="ja-JP" altLang="en-US" sz="2000" dirty="0"/>
          </a:p>
        </p:txBody>
      </p:sp>
    </p:spTree>
    <p:extLst>
      <p:ext uri="{BB962C8B-B14F-4D97-AF65-F5344CB8AC3E}">
        <p14:creationId xmlns:p14="http://schemas.microsoft.com/office/powerpoint/2010/main" val="2015344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7086600" cy="3505200"/>
          </a:xfrm>
        </p:spPr>
        <p:txBody>
          <a:bodyPr>
            <a:normAutofit/>
          </a:bodyPr>
          <a:lstStyle/>
          <a:p>
            <a:r>
              <a:rPr lang="en-US" sz="2000" dirty="0" smtClean="0"/>
              <a:t>Generally</a:t>
            </a:r>
            <a:r>
              <a:rPr lang="en-US" sz="2000" dirty="0"/>
              <a:t>, a Registered Engineer has no discipline-specific title other than </a:t>
            </a:r>
            <a:r>
              <a:rPr lang="en-US" sz="2000" dirty="0" smtClean="0"/>
              <a:t>Professional </a:t>
            </a:r>
            <a:r>
              <a:rPr lang="en-US" sz="2000" dirty="0"/>
              <a:t>Engineer</a:t>
            </a:r>
            <a:r>
              <a:rPr lang="en-US" sz="2000" dirty="0" smtClean="0"/>
              <a:t>. </a:t>
            </a:r>
          </a:p>
          <a:p>
            <a:pPr>
              <a:buNone/>
            </a:pPr>
            <a:endParaRPr lang="en-US" sz="2000" dirty="0" smtClean="0"/>
          </a:p>
          <a:p>
            <a:r>
              <a:rPr lang="en-US" sz="2000" dirty="0" smtClean="0"/>
              <a:t>Professional </a:t>
            </a:r>
            <a:r>
              <a:rPr lang="en-US" sz="2000" dirty="0"/>
              <a:t>Engineers are mandated by law and ethics to work within their area(s) of </a:t>
            </a:r>
            <a:r>
              <a:rPr lang="en-US" sz="2000" dirty="0" smtClean="0"/>
              <a:t>expertise. </a:t>
            </a:r>
          </a:p>
          <a:p>
            <a:pPr>
              <a:buNone/>
            </a:pPr>
            <a:endParaRPr lang="en-US" sz="2000" dirty="0" smtClean="0"/>
          </a:p>
          <a:p>
            <a:r>
              <a:rPr lang="en-US" sz="2000" dirty="0" smtClean="0"/>
              <a:t>It </a:t>
            </a:r>
            <a:r>
              <a:rPr lang="en-US" sz="2000" dirty="0"/>
              <a:t>should be noted that the National Society of Professional Engineers (</a:t>
            </a:r>
            <a:r>
              <a:rPr lang="en-US" sz="2000" dirty="0" smtClean="0"/>
              <a:t>NSPE, which is </a:t>
            </a:r>
            <a:r>
              <a:rPr lang="en-US" sz="2000" dirty="0"/>
              <a:t>supporting this initiative) has a position statement against discipline-specific titles. </a:t>
            </a:r>
            <a:endParaRPr kumimoji="1" lang="ja-JP" altLang="en-US" sz="2000" dirty="0"/>
          </a:p>
        </p:txBody>
      </p:sp>
      <p:sp>
        <p:nvSpPr>
          <p:cNvPr id="5" name="Title 1"/>
          <p:cNvSpPr>
            <a:spLocks noGrp="1"/>
          </p:cNvSpPr>
          <p:nvPr>
            <p:ph type="title"/>
          </p:nvPr>
        </p:nvSpPr>
        <p:spPr>
          <a:xfrm>
            <a:off x="762000" y="914400"/>
            <a:ext cx="7086600" cy="1046781"/>
          </a:xfrm>
        </p:spPr>
        <p:txBody>
          <a:bodyPr>
            <a:noAutofit/>
          </a:bodyPr>
          <a:lstStyle/>
          <a:p>
            <a:r>
              <a:rPr lang="en-US" sz="2900" b="1" dirty="0"/>
              <a:t>Is this an attempt to create </a:t>
            </a:r>
            <a:r>
              <a:rPr lang="en-US" sz="2900" b="1" dirty="0" smtClean="0"/>
              <a:t>plumbing </a:t>
            </a:r>
            <a:r>
              <a:rPr lang="en-US" sz="2900" b="1" dirty="0"/>
              <a:t>e</a:t>
            </a:r>
            <a:r>
              <a:rPr lang="en-US" sz="2900" b="1" dirty="0" smtClean="0"/>
              <a:t>ngineering </a:t>
            </a:r>
            <a:r>
              <a:rPr lang="en-US" sz="2900" b="1" dirty="0"/>
              <a:t>as a stand-alone discipline</a:t>
            </a:r>
            <a:r>
              <a:rPr lang="en-US" sz="2900" b="1" dirty="0" smtClean="0"/>
              <a:t>? </a:t>
            </a:r>
            <a:endParaRPr lang="en-US" sz="2900" dirty="0">
              <a:solidFill>
                <a:srgbClr val="FF0000"/>
              </a:solidFill>
            </a:endParaRPr>
          </a:p>
        </p:txBody>
      </p:sp>
    </p:spTree>
    <p:extLst>
      <p:ext uri="{BB962C8B-B14F-4D97-AF65-F5344CB8AC3E}">
        <p14:creationId xmlns:p14="http://schemas.microsoft.com/office/powerpoint/2010/main" val="1785872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09800"/>
            <a:ext cx="5943600" cy="2323713"/>
          </a:xfrm>
          <a:prstGeom prst="rect">
            <a:avLst/>
          </a:prstGeom>
        </p:spPr>
        <p:txBody>
          <a:bodyPr wrap="square">
            <a:spAutoFit/>
          </a:bodyPr>
          <a:lstStyle/>
          <a:p>
            <a:r>
              <a:rPr lang="en-US" sz="2900" b="1" dirty="0">
                <a:solidFill>
                  <a:srgbClr val="00B050"/>
                </a:solidFill>
                <a:latin typeface="Calibri" charset="0"/>
                <a:ea typeface="Calibri" charset="0"/>
                <a:cs typeface="Calibri" charset="0"/>
              </a:rPr>
              <a:t>If you have a separate branch for each phase of engineering, this becomes impractical. There would be no limit to the number of branches possible. </a:t>
            </a:r>
            <a:endParaRPr lang="en-US" sz="2900" dirty="0">
              <a:solidFill>
                <a:srgbClr val="00B050"/>
              </a:solidFill>
              <a:latin typeface="Calibri" charset="0"/>
              <a:ea typeface="Calibri" charset="0"/>
              <a:cs typeface="Calibri" charset="0"/>
            </a:endParaRPr>
          </a:p>
        </p:txBody>
      </p:sp>
    </p:spTree>
    <p:extLst>
      <p:ext uri="{BB962C8B-B14F-4D97-AF65-F5344CB8AC3E}">
        <p14:creationId xmlns:p14="http://schemas.microsoft.com/office/powerpoint/2010/main" val="568922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752599"/>
            <a:ext cx="6019800" cy="3477875"/>
          </a:xfrm>
          <a:prstGeom prst="rect">
            <a:avLst/>
          </a:prstGeom>
        </p:spPr>
        <p:txBody>
          <a:bodyPr wrap="square">
            <a:spAutoFit/>
          </a:bodyPr>
          <a:lstStyle/>
          <a:p>
            <a:pPr marL="342900" indent="-342900">
              <a:buFont typeface="Arial" charset="0"/>
              <a:buChar char="•"/>
            </a:pPr>
            <a:r>
              <a:rPr lang="en-US" sz="2000" dirty="0" smtClean="0">
                <a:solidFill>
                  <a:srgbClr val="0070C0"/>
                </a:solidFill>
                <a:latin typeface="Calibri" charset="0"/>
                <a:ea typeface="Calibri" charset="0"/>
                <a:cs typeface="Calibri" charset="0"/>
              </a:rPr>
              <a:t>The </a:t>
            </a:r>
            <a:r>
              <a:rPr lang="en-US" sz="2000" dirty="0" smtClean="0">
                <a:solidFill>
                  <a:srgbClr val="0070C0"/>
                </a:solidFill>
                <a:latin typeface="Calibri" charset="0"/>
                <a:ea typeface="Calibri" charset="0"/>
                <a:cs typeface="Calibri" charset="0"/>
              </a:rPr>
              <a:t>PEWG </a:t>
            </a:r>
            <a:r>
              <a:rPr lang="en-US" sz="2000" dirty="0">
                <a:solidFill>
                  <a:srgbClr val="0070C0"/>
                </a:solidFill>
                <a:latin typeface="Calibri" charset="0"/>
                <a:ea typeface="Calibri" charset="0"/>
                <a:cs typeface="Calibri" charset="0"/>
              </a:rPr>
              <a:t>is only attempting to place a plumbing OPTION within the MEPP exam as developed by the NCEES and administered by the various state boards. </a:t>
            </a:r>
          </a:p>
          <a:p>
            <a:pPr marL="342900" indent="-342900">
              <a:buFont typeface="Arial" charset="0"/>
              <a:buChar char="•"/>
            </a:pPr>
            <a:endParaRPr lang="en-US" sz="2000" dirty="0">
              <a:solidFill>
                <a:srgbClr val="0070C0"/>
              </a:solidFill>
              <a:latin typeface="Calibri" charset="0"/>
              <a:ea typeface="Calibri" charset="0"/>
              <a:cs typeface="Calibri" charset="0"/>
            </a:endParaRPr>
          </a:p>
          <a:p>
            <a:pPr marL="342900" indent="-342900">
              <a:buFont typeface="Arial" charset="0"/>
              <a:buChar char="•"/>
            </a:pPr>
            <a:r>
              <a:rPr lang="en-US" sz="2000" dirty="0" smtClean="0">
                <a:solidFill>
                  <a:srgbClr val="0070C0"/>
                </a:solidFill>
                <a:latin typeface="Calibri" charset="0"/>
                <a:ea typeface="Calibri" charset="0"/>
                <a:cs typeface="Calibri" charset="0"/>
              </a:rPr>
              <a:t>This </a:t>
            </a:r>
            <a:r>
              <a:rPr lang="en-US" sz="2000" dirty="0">
                <a:solidFill>
                  <a:srgbClr val="0070C0"/>
                </a:solidFill>
                <a:latin typeface="Calibri" charset="0"/>
                <a:ea typeface="Calibri" charset="0"/>
                <a:cs typeface="Calibri" charset="0"/>
              </a:rPr>
              <a:t>would be placed alongside the existing MEPP options of HVAC and refrigeration, machine design, and thermal and fluid systems. </a:t>
            </a:r>
            <a:endParaRPr lang="en-US" sz="2000" dirty="0" smtClean="0">
              <a:solidFill>
                <a:srgbClr val="0070C0"/>
              </a:solidFill>
              <a:latin typeface="Calibri" charset="0"/>
              <a:ea typeface="Calibri" charset="0"/>
              <a:cs typeface="Calibri" charset="0"/>
            </a:endParaRPr>
          </a:p>
          <a:p>
            <a:pPr marL="342900" indent="-342900">
              <a:buFont typeface="Arial" charset="0"/>
              <a:buChar char="•"/>
            </a:pPr>
            <a:endParaRPr lang="en-US" sz="2000" dirty="0" smtClean="0">
              <a:solidFill>
                <a:srgbClr val="0070C0"/>
              </a:solidFill>
              <a:latin typeface="Calibri" charset="0"/>
              <a:ea typeface="Calibri" charset="0"/>
              <a:cs typeface="Calibri" charset="0"/>
            </a:endParaRPr>
          </a:p>
          <a:p>
            <a:pPr marL="342900" indent="-342900">
              <a:buFont typeface="Arial" charset="0"/>
              <a:buChar char="•"/>
            </a:pPr>
            <a:r>
              <a:rPr lang="en-US" sz="2000" dirty="0" smtClean="0">
                <a:solidFill>
                  <a:srgbClr val="0070C0"/>
                </a:solidFill>
                <a:latin typeface="Calibri" charset="0"/>
                <a:ea typeface="Calibri" charset="0"/>
                <a:cs typeface="Calibri" charset="0"/>
              </a:rPr>
              <a:t>There </a:t>
            </a:r>
            <a:r>
              <a:rPr lang="en-US" sz="2000" dirty="0">
                <a:solidFill>
                  <a:srgbClr val="0070C0"/>
                </a:solidFill>
                <a:latin typeface="Calibri" charset="0"/>
                <a:ea typeface="Calibri" charset="0"/>
                <a:cs typeface="Calibri" charset="0"/>
              </a:rPr>
              <a:t>would be </a:t>
            </a:r>
            <a:r>
              <a:rPr lang="en-US" sz="2000" b="1" dirty="0">
                <a:solidFill>
                  <a:srgbClr val="0070C0"/>
                </a:solidFill>
                <a:latin typeface="Calibri" charset="0"/>
                <a:ea typeface="Calibri" charset="0"/>
                <a:cs typeface="Calibri" charset="0"/>
              </a:rPr>
              <a:t>NO</a:t>
            </a:r>
            <a:r>
              <a:rPr lang="en-US" sz="2000" dirty="0">
                <a:solidFill>
                  <a:srgbClr val="0070C0"/>
                </a:solidFill>
                <a:latin typeface="Calibri" charset="0"/>
                <a:ea typeface="Calibri" charset="0"/>
                <a:cs typeface="Calibri" charset="0"/>
              </a:rPr>
              <a:t> creation of a separate branch/stand-alone designation of plumbing engineering within the NCEES or any board. </a:t>
            </a:r>
          </a:p>
        </p:txBody>
      </p:sp>
    </p:spTree>
    <p:extLst>
      <p:ext uri="{BB962C8B-B14F-4D97-AF65-F5344CB8AC3E}">
        <p14:creationId xmlns:p14="http://schemas.microsoft.com/office/powerpoint/2010/main" val="1046832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086600" cy="1046781"/>
          </a:xfrm>
        </p:spPr>
        <p:txBody>
          <a:bodyPr>
            <a:normAutofit fontScale="90000"/>
          </a:bodyPr>
          <a:lstStyle/>
          <a:p>
            <a:r>
              <a:rPr lang="en-US" sz="3200" b="1" dirty="0"/>
              <a:t>Should this be placed under the </a:t>
            </a:r>
            <a:r>
              <a:rPr lang="en-US" sz="3200" b="1" dirty="0" smtClean="0"/>
              <a:t>architectural </a:t>
            </a:r>
            <a:r>
              <a:rPr lang="en-US" sz="3200" b="1" dirty="0"/>
              <a:t>e</a:t>
            </a:r>
            <a:r>
              <a:rPr lang="en-US" sz="3200" b="1" dirty="0" smtClean="0"/>
              <a:t>ngineering </a:t>
            </a:r>
            <a:r>
              <a:rPr lang="en-US" sz="3200" b="1" dirty="0"/>
              <a:t>program?</a:t>
            </a:r>
            <a:endParaRPr lang="en-US" sz="3200" dirty="0"/>
          </a:p>
        </p:txBody>
      </p:sp>
      <p:sp>
        <p:nvSpPr>
          <p:cNvPr id="3" name="Content Placeholder 2"/>
          <p:cNvSpPr>
            <a:spLocks noGrp="1"/>
          </p:cNvSpPr>
          <p:nvPr>
            <p:ph idx="1"/>
          </p:nvPr>
        </p:nvSpPr>
        <p:spPr>
          <a:xfrm>
            <a:off x="457200" y="3048000"/>
            <a:ext cx="6934200" cy="2057400"/>
          </a:xfrm>
        </p:spPr>
        <p:txBody>
          <a:bodyPr>
            <a:normAutofit/>
          </a:bodyPr>
          <a:lstStyle/>
          <a:p>
            <a:r>
              <a:rPr lang="en-US" sz="2000" dirty="0"/>
              <a:t>This was considered and rejected by the </a:t>
            </a:r>
            <a:r>
              <a:rPr lang="en-US" sz="2000" dirty="0" smtClean="0"/>
              <a:t>PEWG. </a:t>
            </a:r>
            <a:endParaRPr lang="en-US" sz="2000" dirty="0" smtClean="0"/>
          </a:p>
          <a:p>
            <a:endParaRPr lang="en-US" sz="2000" dirty="0" smtClean="0"/>
          </a:p>
          <a:p>
            <a:r>
              <a:rPr lang="en-US" sz="2000" dirty="0" smtClean="0"/>
              <a:t>As </a:t>
            </a:r>
            <a:r>
              <a:rPr lang="en-US" sz="2000" dirty="0"/>
              <a:t>some states do not </a:t>
            </a:r>
            <a:r>
              <a:rPr lang="en-US" sz="2000" dirty="0" smtClean="0"/>
              <a:t>recognize </a:t>
            </a:r>
            <a:r>
              <a:rPr lang="en-US" sz="2000" dirty="0"/>
              <a:t>A</a:t>
            </a:r>
            <a:r>
              <a:rPr lang="en-US" sz="2000" dirty="0" smtClean="0"/>
              <a:t>rchitectural </a:t>
            </a:r>
            <a:r>
              <a:rPr lang="en-US" sz="2000" dirty="0"/>
              <a:t>E</a:t>
            </a:r>
            <a:r>
              <a:rPr lang="en-US" sz="2000" dirty="0" smtClean="0"/>
              <a:t>ngineering </a:t>
            </a:r>
            <a:r>
              <a:rPr lang="en-US" sz="2000" dirty="0"/>
              <a:t>at this time, it was felt to best place it within M</a:t>
            </a:r>
            <a:r>
              <a:rPr lang="en-US" sz="2000" dirty="0" smtClean="0"/>
              <a:t>echanical </a:t>
            </a:r>
            <a:r>
              <a:rPr lang="en-US" sz="2000" dirty="0"/>
              <a:t>E</a:t>
            </a:r>
            <a:r>
              <a:rPr lang="en-US" sz="2000" dirty="0" smtClean="0"/>
              <a:t>ngineering</a:t>
            </a:r>
            <a:r>
              <a:rPr lang="en-US" sz="2000" dirty="0"/>
              <a:t>. </a:t>
            </a:r>
            <a:endParaRPr kumimoji="1" lang="ja-JP" altLang="en-US" sz="2000" dirty="0"/>
          </a:p>
        </p:txBody>
      </p:sp>
    </p:spTree>
    <p:extLst>
      <p:ext uri="{BB962C8B-B14F-4D97-AF65-F5344CB8AC3E}">
        <p14:creationId xmlns:p14="http://schemas.microsoft.com/office/powerpoint/2010/main" val="1046725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086600" cy="1046781"/>
          </a:xfrm>
        </p:spPr>
        <p:txBody>
          <a:bodyPr>
            <a:noAutofit/>
          </a:bodyPr>
          <a:lstStyle/>
          <a:p>
            <a:r>
              <a:rPr lang="en-US" sz="2900" b="1" dirty="0"/>
              <a:t>Will current licensed engineers need to be grandfathered (as was the case with </a:t>
            </a:r>
            <a:r>
              <a:rPr lang="en-US" sz="2900" b="1" dirty="0" smtClean="0"/>
              <a:t>fire </a:t>
            </a:r>
            <a:r>
              <a:rPr lang="en-US" sz="2900" b="1" dirty="0"/>
              <a:t>p</a:t>
            </a:r>
            <a:r>
              <a:rPr lang="en-US" sz="2900" b="1" dirty="0" smtClean="0"/>
              <a:t>rotection</a:t>
            </a:r>
            <a:r>
              <a:rPr lang="en-US" sz="2900" b="1" dirty="0"/>
              <a:t>)?</a:t>
            </a:r>
            <a:endParaRPr lang="en-US" sz="2900" dirty="0"/>
          </a:p>
        </p:txBody>
      </p:sp>
      <p:sp>
        <p:nvSpPr>
          <p:cNvPr id="3" name="Content Placeholder 2"/>
          <p:cNvSpPr>
            <a:spLocks noGrp="1"/>
          </p:cNvSpPr>
          <p:nvPr>
            <p:ph idx="1"/>
          </p:nvPr>
        </p:nvSpPr>
        <p:spPr>
          <a:xfrm>
            <a:off x="457200" y="2895600"/>
            <a:ext cx="7086600" cy="2667000"/>
          </a:xfrm>
        </p:spPr>
        <p:txBody>
          <a:bodyPr>
            <a:normAutofit fontScale="92500" lnSpcReduction="20000"/>
          </a:bodyPr>
          <a:lstStyle/>
          <a:p>
            <a:r>
              <a:rPr lang="en-US" sz="1800" dirty="0"/>
              <a:t>There will be no need to grandfather any Registered Engineer under this initiative. </a:t>
            </a:r>
            <a:endParaRPr lang="en-US" sz="1800" dirty="0" smtClean="0"/>
          </a:p>
          <a:p>
            <a:endParaRPr lang="en-US" sz="1800" dirty="0" smtClean="0"/>
          </a:p>
          <a:p>
            <a:r>
              <a:rPr lang="en-US" sz="1800" dirty="0" smtClean="0"/>
              <a:t>As </a:t>
            </a:r>
            <a:r>
              <a:rPr lang="en-US" sz="1800" dirty="0"/>
              <a:t>long as an individual is a Registered Engineer, </a:t>
            </a:r>
            <a:r>
              <a:rPr lang="en-US" sz="1800" dirty="0" smtClean="0"/>
              <a:t>is practicing </a:t>
            </a:r>
            <a:r>
              <a:rPr lang="en-US" sz="1800" dirty="0"/>
              <a:t>within his/her area(s) of expertise (as mandated by the various </a:t>
            </a:r>
            <a:r>
              <a:rPr lang="en-US" sz="1800" dirty="0" smtClean="0"/>
              <a:t>state </a:t>
            </a:r>
            <a:r>
              <a:rPr lang="en-US" sz="1800" dirty="0"/>
              <a:t>b</a:t>
            </a:r>
            <a:r>
              <a:rPr lang="en-US" sz="1800" dirty="0" smtClean="0"/>
              <a:t>oards), </a:t>
            </a:r>
            <a:r>
              <a:rPr lang="en-US" sz="1800" dirty="0"/>
              <a:t>and has demonstrated a satisfactory competence in plumbing to their peers, they will continue to be able to </a:t>
            </a:r>
            <a:r>
              <a:rPr lang="en-US" sz="1800" dirty="0" smtClean="0"/>
              <a:t>seal/sign </a:t>
            </a:r>
            <a:r>
              <a:rPr lang="en-US" sz="1800" dirty="0"/>
              <a:t>contract documents</a:t>
            </a:r>
            <a:r>
              <a:rPr lang="en-US" sz="1800" dirty="0" smtClean="0"/>
              <a:t>. </a:t>
            </a:r>
          </a:p>
          <a:p>
            <a:endParaRPr lang="en-US" sz="1800" dirty="0" smtClean="0"/>
          </a:p>
          <a:p>
            <a:r>
              <a:rPr lang="en-US" sz="1800" dirty="0" smtClean="0"/>
              <a:t>This </a:t>
            </a:r>
            <a:r>
              <a:rPr lang="en-US" sz="1800" dirty="0"/>
              <a:t>will </a:t>
            </a:r>
            <a:r>
              <a:rPr lang="en-US" sz="1800" b="1" dirty="0"/>
              <a:t>NOT</a:t>
            </a:r>
            <a:r>
              <a:rPr lang="en-US" sz="1800" dirty="0"/>
              <a:t> </a:t>
            </a:r>
            <a:r>
              <a:rPr lang="en-US" sz="1800" dirty="0" smtClean="0"/>
              <a:t>change, </a:t>
            </a:r>
            <a:r>
              <a:rPr lang="en-US" sz="1800" dirty="0"/>
              <a:t>and the </a:t>
            </a:r>
            <a:r>
              <a:rPr lang="en-US" sz="1800" dirty="0" smtClean="0"/>
              <a:t>PEWG </a:t>
            </a:r>
            <a:r>
              <a:rPr lang="en-US" sz="1800" dirty="0"/>
              <a:t>has no interest in compromising any </a:t>
            </a:r>
            <a:r>
              <a:rPr lang="en-US" sz="1800" dirty="0" smtClean="0"/>
              <a:t>Registered </a:t>
            </a:r>
            <a:r>
              <a:rPr lang="en-US" sz="1800" dirty="0"/>
              <a:t>E</a:t>
            </a:r>
            <a:r>
              <a:rPr lang="en-US" sz="1800" dirty="0" smtClean="0"/>
              <a:t>ngineer’s </a:t>
            </a:r>
            <a:r>
              <a:rPr lang="en-US" sz="1800" dirty="0"/>
              <a:t>practice or placing undue hardship on any engineering concern. </a:t>
            </a:r>
            <a:endParaRPr kumimoji="1" lang="ja-JP" altLang="en-US" sz="1800" dirty="0"/>
          </a:p>
        </p:txBody>
      </p:sp>
    </p:spTree>
    <p:extLst>
      <p:ext uri="{BB962C8B-B14F-4D97-AF65-F5344CB8AC3E}">
        <p14:creationId xmlns:p14="http://schemas.microsoft.com/office/powerpoint/2010/main" val="11917910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Custom 4">
      <a:dk1>
        <a:srgbClr val="005568"/>
      </a:dk1>
      <a:lt1>
        <a:sysClr val="window" lastClr="FFFFFF"/>
      </a:lt1>
      <a:dk2>
        <a:srgbClr val="7F7F7F"/>
      </a:dk2>
      <a:lt2>
        <a:srgbClr val="FFFFFF"/>
      </a:lt2>
      <a:accent1>
        <a:srgbClr val="7F7F7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Georgi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1637</TotalTime>
  <Words>2143</Words>
  <Application>Microsoft Macintosh PowerPoint</Application>
  <PresentationFormat>On-screen Show (4:3)</PresentationFormat>
  <Paragraphs>135</Paragraphs>
  <Slides>29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Trebuchet MS</vt:lpstr>
      <vt:lpstr>Theme1</vt:lpstr>
      <vt:lpstr>American Society of Plumbing Engineers</vt:lpstr>
      <vt:lpstr>PowerPoint Presentation</vt:lpstr>
      <vt:lpstr>Specifically, what is the PEWG proposing? </vt:lpstr>
      <vt:lpstr>Is this an attempt to create plumbing engineering as a stand-alone discipline?</vt:lpstr>
      <vt:lpstr>Is this an attempt to create plumbing engineering as a stand-alone discipline? </vt:lpstr>
      <vt:lpstr>PowerPoint Presentation</vt:lpstr>
      <vt:lpstr>PowerPoint Presentation</vt:lpstr>
      <vt:lpstr>Should this be placed under the architectural engineering program?</vt:lpstr>
      <vt:lpstr>Will current licensed engineers need to be grandfathered (as was the case with fire protection)?</vt:lpstr>
      <vt:lpstr>Was the establishment a specialty qualification certification, similar to ASHRAE’s certifications for energy, commissioning, etc., or a NICET program considered by the PEWG? </vt:lpstr>
      <vt:lpstr>Was the establishment a specialty qualification certification, similar to ASHRAE’s certifications for energy, commissioning, etc., or a NICET program considered by the PEWG? </vt:lpstr>
      <vt:lpstr>Was the establishment a specialty qualification certification, similar to ASHRAE’s certifications for energy, commissioning, etc., or a NICET program considered by the PEWG? </vt:lpstr>
      <vt:lpstr>Wasn’t the establishment of the CIPE, CPD, and CPDT meant to serve as a step to professional registration?</vt:lpstr>
      <vt:lpstr>Mechanical does not mean HVAC. Plumbing and HVAC are two of many disciplines under the overall category of mechanical.  </vt:lpstr>
      <vt:lpstr>How many potential test-takers does ASPE expect to take the plumbing option if developed? </vt:lpstr>
      <vt:lpstr>How many potential test-takers does ASPE expect to take the plumbing option if developed? </vt:lpstr>
      <vt:lpstr>Are there any EAC/ABET-accredited engineering programs that offer plumbing engineering as a degree option or specialization? If so, how many?</vt:lpstr>
      <vt:lpstr>Does ASPE have any data on the number of college graduates who are currently pursuing degrees that specialize in plumbing engineering?</vt:lpstr>
      <vt:lpstr>Does ASPE have any data on the number of college graduates who are currently pursuing degrees that specialize in plumbing engineering? </vt:lpstr>
      <vt:lpstr>What unique knowledge and skills that are important for safeguarding the public’s health, safety, and welfare are not covered in the Mechanical PE exam? </vt:lpstr>
      <vt:lpstr>What unique knowledge and skills that are important for safeguarding the public’s health, safety, and welfare are not covered in the Mechanical PE exam? </vt:lpstr>
      <vt:lpstr>PowerPoint Presentation</vt:lpstr>
      <vt:lpstr>PowerPoint Presentation</vt:lpstr>
      <vt:lpstr>PowerPoint Presentation</vt:lpstr>
      <vt:lpstr>PowerPoint Presentation</vt:lpstr>
      <vt:lpstr>To summarize:</vt:lpstr>
      <vt:lpstr>PowerPoint Presentation</vt:lpstr>
      <vt:lpstr>To summarize:</vt:lpstr>
      <vt:lpstr>Thank you for your time  and attention.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Value of ASPE</dc:title>
  <dc:creator>Jim Kendzel</dc:creator>
  <cp:lastModifiedBy>Nadine Saucedo</cp:lastModifiedBy>
  <cp:revision>90</cp:revision>
  <dcterms:created xsi:type="dcterms:W3CDTF">2011-05-11T16:01:35Z</dcterms:created>
  <dcterms:modified xsi:type="dcterms:W3CDTF">2017-12-04T17:05:48Z</dcterms:modified>
</cp:coreProperties>
</file>